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58" r:id="rId2"/>
    <p:sldId id="257" r:id="rId3"/>
    <p:sldId id="275" r:id="rId4"/>
    <p:sldId id="276" r:id="rId5"/>
    <p:sldId id="277" r:id="rId6"/>
    <p:sldId id="278" r:id="rId7"/>
    <p:sldId id="279" r:id="rId8"/>
    <p:sldId id="282" r:id="rId9"/>
    <p:sldId id="280" r:id="rId10"/>
    <p:sldId id="283" r:id="rId11"/>
    <p:sldId id="287" r:id="rId12"/>
    <p:sldId id="296" r:id="rId13"/>
    <p:sldId id="300" r:id="rId14"/>
    <p:sldId id="305" r:id="rId15"/>
    <p:sldId id="299" r:id="rId16"/>
    <p:sldId id="301" r:id="rId17"/>
    <p:sldId id="289" r:id="rId18"/>
    <p:sldId id="302" r:id="rId19"/>
    <p:sldId id="304" r:id="rId20"/>
    <p:sldId id="306"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28" autoAdjust="0"/>
    <p:restoredTop sz="70677" autoAdjust="0"/>
  </p:normalViewPr>
  <p:slideViewPr>
    <p:cSldViewPr>
      <p:cViewPr varScale="1">
        <p:scale>
          <a:sx n="66" d="100"/>
          <a:sy n="66" d="100"/>
        </p:scale>
        <p:origin x="90" y="840"/>
      </p:cViewPr>
      <p:guideLst>
        <p:guide pos="3839"/>
        <p:guide orient="horz" pos="2160"/>
      </p:guideLst>
    </p:cSldViewPr>
  </p:slideViewPr>
  <p:notesTextViewPr>
    <p:cViewPr>
      <p:scale>
        <a:sx n="400" d="100"/>
        <a:sy n="400" d="100"/>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1/3/2018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1/3/2018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effectLst/>
                <a:latin typeface="+mn-lt"/>
                <a:ea typeface="+mn-ea"/>
                <a:cs typeface="+mn-cs"/>
              </a:rPr>
              <a:t>Hello everyone. I am Zhenming yang a </a:t>
            </a:r>
            <a:r>
              <a:rPr lang="en-US" sz="800" kern="1200" dirty="0" err="1" smtClean="0">
                <a:solidFill>
                  <a:schemeClr val="tx1"/>
                </a:solidFill>
                <a:effectLst/>
                <a:latin typeface="+mn-lt"/>
                <a:ea typeface="+mn-ea"/>
                <a:cs typeface="+mn-cs"/>
              </a:rPr>
              <a:t>Meng</a:t>
            </a:r>
            <a:r>
              <a:rPr lang="en-US" sz="800" kern="1200" dirty="0" smtClean="0">
                <a:solidFill>
                  <a:schemeClr val="tx1"/>
                </a:solidFill>
                <a:effectLst/>
                <a:latin typeface="+mn-lt"/>
                <a:ea typeface="+mn-ea"/>
                <a:cs typeface="+mn-cs"/>
              </a:rPr>
              <a:t> student who is major in cs. I am glad to give one presentation today</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a:t>
            </a:fld>
            <a:endParaRPr lang="en-US"/>
          </a:p>
        </p:txBody>
      </p:sp>
    </p:spTree>
    <p:extLst>
      <p:ext uri="{BB962C8B-B14F-4D97-AF65-F5344CB8AC3E}">
        <p14:creationId xmlns:p14="http://schemas.microsoft.com/office/powerpoint/2010/main" val="1266263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transform. The relations between price and other variables as shown. We can see the sense of hierarchy is pretty good.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altLang="zh-CN" sz="800" b="0" i="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Next part I will mainly describe how I utilize the data and generate the models </a:t>
            </a:r>
          </a:p>
          <a:p>
            <a:endParaRPr lang="en-US" altLang="zh-CN" sz="800" dirty="0" smtClean="0"/>
          </a:p>
          <a:p>
            <a:r>
              <a:rPr lang="en-US" altLang="zh-CN" sz="800" dirty="0" smtClean="0"/>
              <a:t>Btw</a:t>
            </a:r>
            <a:r>
              <a:rPr lang="en-US" altLang="zh-CN" sz="800" baseline="0" dirty="0" smtClean="0"/>
              <a:t> the ratio of training dataset and testing dataset is 85: 15</a:t>
            </a:r>
            <a:endParaRPr lang="zh-CN" alt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2654695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Based on the data. The first model I build is the multilinear regression. That is the most common model used in statistic area which is realized with least squared method.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key point is to find reasonable transform of each variable. Here I just compare the default linear model and the one I refined.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zh-CN" altLang="en-US" sz="800"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11</a:t>
            </a:fld>
            <a:endParaRPr lang="en-US" altLang="zh-CN" dirty="0"/>
          </a:p>
        </p:txBody>
      </p:sp>
    </p:spTree>
    <p:extLst>
      <p:ext uri="{BB962C8B-B14F-4D97-AF65-F5344CB8AC3E}">
        <p14:creationId xmlns:p14="http://schemas.microsoft.com/office/powerpoint/2010/main" val="2195106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result proved a lot. Residual standard error and p r-squared both.</a:t>
            </a:r>
          </a:p>
          <a:p>
            <a:r>
              <a:rPr lang="en-US" dirty="0" smtClean="0"/>
              <a:t>P</a:t>
            </a:r>
            <a:r>
              <a:rPr lang="en-US" baseline="0" dirty="0" smtClean="0"/>
              <a:t> values small enough mean we can trust and use both models to predict the price.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3670946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plot shows the how the model fitted the test dataset.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327457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really learned a lot from training this linear model. The most famous properties of round diamond is arrows and hearts diamonds, Which are considered as most valuable round diamonds are related with these features. The hearts and arrows only could be seen in round diamond and all</a:t>
            </a:r>
            <a:r>
              <a:rPr lang="en-US" sz="1200" kern="1200" baseline="0" dirty="0" smtClean="0">
                <a:solidFill>
                  <a:schemeClr val="tx1"/>
                </a:solidFill>
                <a:effectLst/>
                <a:latin typeface="+mn-lt"/>
                <a:ea typeface="+mn-ea"/>
                <a:cs typeface="+mn-cs"/>
              </a:rPr>
              <a:t> properties in a certain range.</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1608941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second model is based on KNN, It is a non-parametric method used for classification and regression. That will calculate</a:t>
            </a:r>
            <a:r>
              <a:rPr lang="en-US" sz="1200" kern="1200" baseline="0" dirty="0" smtClean="0">
                <a:solidFill>
                  <a:schemeClr val="tx1"/>
                </a:solidFill>
                <a:effectLst/>
                <a:latin typeface="+mn-lt"/>
                <a:ea typeface="+mn-ea"/>
                <a:cs typeface="+mn-cs"/>
              </a:rPr>
              <a:t> the </a:t>
            </a:r>
            <a:r>
              <a:rPr lang="en-US" sz="1200" kern="1200" baseline="0" dirty="0" err="1" smtClean="0">
                <a:solidFill>
                  <a:schemeClr val="tx1"/>
                </a:solidFill>
                <a:effectLst/>
                <a:latin typeface="+mn-lt"/>
                <a:ea typeface="+mn-ea"/>
                <a:cs typeface="+mn-cs"/>
              </a:rPr>
              <a:t>avg</a:t>
            </a:r>
            <a:r>
              <a:rPr lang="en-US" sz="1200" kern="1200" baseline="0" dirty="0" smtClean="0">
                <a:solidFill>
                  <a:schemeClr val="tx1"/>
                </a:solidFill>
                <a:effectLst/>
                <a:latin typeface="+mn-lt"/>
                <a:ea typeface="+mn-ea"/>
                <a:cs typeface="+mn-cs"/>
              </a:rPr>
              <a:t> of k nearest neighbors' price </a:t>
            </a: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knn</a:t>
            </a:r>
            <a:r>
              <a:rPr lang="en-US" sz="1200" kern="1200" dirty="0" smtClean="0">
                <a:solidFill>
                  <a:schemeClr val="tx1"/>
                </a:solidFill>
                <a:effectLst/>
                <a:latin typeface="+mn-lt"/>
                <a:ea typeface="+mn-ea"/>
                <a:cs typeface="+mn-cs"/>
              </a:rPr>
              <a:t> models are realized with the help of KKNN. </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15</a:t>
            </a:fld>
            <a:endParaRPr lang="en-US" altLang="zh-CN"/>
          </a:p>
        </p:txBody>
      </p:sp>
    </p:spTree>
    <p:extLst>
      <p:ext uri="{BB962C8B-B14F-4D97-AF65-F5344CB8AC3E}">
        <p14:creationId xmlns:p14="http://schemas.microsoft.com/office/powerpoint/2010/main" val="1361064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K means the number of neighbors we considered. After several test I finally use 3 as number of neighbors. Distance is the </a:t>
            </a:r>
            <a:r>
              <a:rPr lang="en-US" sz="1200" kern="1200" dirty="0" err="1" smtClean="0">
                <a:solidFill>
                  <a:schemeClr val="tx1"/>
                </a:solidFill>
                <a:effectLst/>
                <a:latin typeface="+mn-lt"/>
                <a:ea typeface="+mn-ea"/>
                <a:cs typeface="+mn-cs"/>
              </a:rPr>
              <a:t>params</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minkersiki</a:t>
            </a:r>
            <a:r>
              <a:rPr lang="en-US" sz="1200" kern="1200" dirty="0" smtClean="0">
                <a:solidFill>
                  <a:schemeClr val="tx1"/>
                </a:solidFill>
                <a:effectLst/>
                <a:latin typeface="+mn-lt"/>
                <a:ea typeface="+mn-ea"/>
                <a:cs typeface="+mn-cs"/>
              </a:rPr>
              <a:t> distance. Here we use Euclidean distance. The fitting plot is shown here.</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351992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talk about the third one.</a:t>
            </a:r>
          </a:p>
          <a:p>
            <a:r>
              <a:rPr lang="en-US" sz="1200" kern="1200" dirty="0" smtClean="0">
                <a:solidFill>
                  <a:schemeClr val="tx1"/>
                </a:solidFill>
                <a:effectLst/>
                <a:latin typeface="+mn-lt"/>
                <a:ea typeface="+mn-ea"/>
                <a:cs typeface="+mn-cs"/>
              </a:rPr>
              <a:t>Random forest.</a:t>
            </a:r>
          </a:p>
          <a:p>
            <a:r>
              <a:rPr lang="en-US" sz="1200" kern="1200" dirty="0" smtClean="0">
                <a:solidFill>
                  <a:schemeClr val="tx1"/>
                </a:solidFill>
                <a:effectLst/>
                <a:latin typeface="+mn-lt"/>
                <a:ea typeface="+mn-ea"/>
                <a:cs typeface="+mn-cs"/>
              </a:rPr>
              <a:t>One classifier with multiple regression trees. Which I think provides a better result than the regression tree model.</a:t>
            </a:r>
          </a:p>
          <a:p>
            <a:r>
              <a:rPr lang="en-US" sz="1200" kern="1200" dirty="0" smtClean="0">
                <a:solidFill>
                  <a:schemeClr val="tx1"/>
                </a:solidFill>
                <a:effectLst/>
                <a:latin typeface="+mn-lt"/>
                <a:ea typeface="+mn-ea"/>
                <a:cs typeface="+mn-cs"/>
              </a:rPr>
              <a:t>Basic </a:t>
            </a:r>
            <a:r>
              <a:rPr lang="en-US" sz="1200" kern="1200" dirty="0" err="1" smtClean="0">
                <a:solidFill>
                  <a:schemeClr val="tx1"/>
                </a:solidFill>
                <a:effectLst/>
                <a:latin typeface="+mn-lt"/>
                <a:ea typeface="+mn-ea"/>
                <a:cs typeface="+mn-cs"/>
              </a:rPr>
              <a:t>params</a:t>
            </a:r>
            <a:r>
              <a:rPr lang="en-US" sz="1200" kern="1200" dirty="0" smtClean="0">
                <a:solidFill>
                  <a:schemeClr val="tx1"/>
                </a:solidFill>
                <a:effectLst/>
                <a:latin typeface="+mn-lt"/>
                <a:ea typeface="+mn-ea"/>
                <a:cs typeface="+mn-cs"/>
              </a:rPr>
              <a:t> listed here. Even with 8 threads. It costs about 10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to build the model. The </a:t>
            </a:r>
            <a:r>
              <a:rPr lang="en-US" sz="1200" kern="1200" dirty="0" err="1" smtClean="0">
                <a:solidFill>
                  <a:schemeClr val="tx1"/>
                </a:solidFill>
                <a:effectLst/>
                <a:latin typeface="+mn-lt"/>
                <a:ea typeface="+mn-ea"/>
                <a:cs typeface="+mn-cs"/>
              </a:rPr>
              <a:t>knn</a:t>
            </a:r>
            <a:r>
              <a:rPr lang="en-US" sz="1200" kern="1200" dirty="0" smtClean="0">
                <a:solidFill>
                  <a:schemeClr val="tx1"/>
                </a:solidFill>
                <a:effectLst/>
                <a:latin typeface="+mn-lt"/>
                <a:ea typeface="+mn-ea"/>
                <a:cs typeface="+mn-cs"/>
              </a:rPr>
              <a:t> model is even longer. </a:t>
            </a:r>
          </a:p>
          <a:p>
            <a:r>
              <a:rPr lang="en-US" sz="1200" kern="1200" dirty="0" smtClean="0">
                <a:solidFill>
                  <a:schemeClr val="tx1"/>
                </a:solidFill>
                <a:effectLst/>
                <a:latin typeface="+mn-lt"/>
                <a:ea typeface="+mn-ea"/>
                <a:cs typeface="+mn-cs"/>
              </a:rPr>
              <a:t>Without parallel. It costs more than 30mins.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2398038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part is the comparison. I use three popular evaluation methods in statistic to tell which method is the best. After comparison. The random forest is the winner among these three models.</a:t>
            </a:r>
          </a:p>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19</a:t>
            </a:fld>
            <a:endParaRPr lang="en-US" altLang="zh-CN"/>
          </a:p>
        </p:txBody>
      </p:sp>
    </p:spTree>
    <p:extLst>
      <p:ext uri="{BB962C8B-B14F-4D97-AF65-F5344CB8AC3E}">
        <p14:creationId xmlns:p14="http://schemas.microsoft.com/office/powerpoint/2010/main" val="1551341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 all thanks.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410368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us begin. It is a diamond price predict engines which combined with three different machine learning models. Why I would use that is because the main part of the project is realized by myself. And I did learn a lot from this project such as the R language and machine models even some statistic knowledge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a:t>
            </a:fld>
            <a:endParaRPr lang="en-US"/>
          </a:p>
        </p:txBody>
      </p:sp>
    </p:spTree>
    <p:extLst>
      <p:ext uri="{BB962C8B-B14F-4D97-AF65-F5344CB8AC3E}">
        <p14:creationId xmlns:p14="http://schemas.microsoft.com/office/powerpoint/2010/main" val="16182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let look at the data source. All data are from the well-known website </a:t>
            </a:r>
            <a:r>
              <a:rPr lang="en-US" sz="1200" kern="1200" dirty="0" err="1" smtClean="0">
                <a:solidFill>
                  <a:schemeClr val="tx1"/>
                </a:solidFill>
                <a:effectLst/>
                <a:latin typeface="+mn-lt"/>
                <a:ea typeface="+mn-ea"/>
                <a:cs typeface="+mn-cs"/>
              </a:rPr>
              <a:t>diamondse</a:t>
            </a:r>
            <a:r>
              <a:rPr lang="en-US" sz="1200" kern="1200" dirty="0" smtClean="0">
                <a:solidFill>
                  <a:schemeClr val="tx1"/>
                </a:solidFill>
                <a:effectLst/>
                <a:latin typeface="+mn-lt"/>
                <a:ea typeface="+mn-ea"/>
                <a:cs typeface="+mn-cs"/>
              </a:rPr>
              <a:t>. At the beginning, I just use </a:t>
            </a:r>
            <a:r>
              <a:rPr lang="en-US" sz="1200" kern="1200" dirty="0" err="1" smtClean="0">
                <a:solidFill>
                  <a:schemeClr val="tx1"/>
                </a:solidFill>
                <a:effectLst/>
                <a:latin typeface="+mn-lt"/>
                <a:ea typeface="+mn-ea"/>
                <a:cs typeface="+mn-cs"/>
              </a:rPr>
              <a:t>phantomJs</a:t>
            </a:r>
            <a:r>
              <a:rPr lang="en-US" sz="1200" kern="1200" dirty="0" smtClean="0">
                <a:solidFill>
                  <a:schemeClr val="tx1"/>
                </a:solidFill>
                <a:effectLst/>
                <a:latin typeface="+mn-lt"/>
                <a:ea typeface="+mn-ea"/>
                <a:cs typeface="+mn-cs"/>
              </a:rPr>
              <a:t> (which is a headless browser realized in </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 to collect the data. Write 10 pages’ info into one single csv file. But I change it into R crawler-</a:t>
            </a:r>
            <a:r>
              <a:rPr lang="en-US" sz="1200" kern="1200" dirty="0" err="1" smtClean="0">
                <a:solidFill>
                  <a:schemeClr val="tx1"/>
                </a:solidFill>
                <a:effectLst/>
                <a:latin typeface="+mn-lt"/>
                <a:ea typeface="+mn-ea"/>
                <a:cs typeface="+mn-cs"/>
              </a:rPr>
              <a:t>revest</a:t>
            </a:r>
            <a:r>
              <a:rPr lang="en-US" sz="1200" kern="1200" dirty="0" smtClean="0">
                <a:solidFill>
                  <a:schemeClr val="tx1"/>
                </a:solidFill>
                <a:effectLst/>
                <a:latin typeface="+mn-lt"/>
                <a:ea typeface="+mn-ea"/>
                <a:cs typeface="+mn-cs"/>
              </a:rPr>
              <a:t> for better performance. Finally, I got almost 600 thousand diamonds info.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a:t>
            </a:fld>
            <a:endParaRPr lang="en-US"/>
          </a:p>
        </p:txBody>
      </p:sp>
    </p:spTree>
    <p:extLst>
      <p:ext uri="{BB962C8B-B14F-4D97-AF65-F5344CB8AC3E}">
        <p14:creationId xmlns:p14="http://schemas.microsoft.com/office/powerpoint/2010/main" val="1846013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part is pretty important for the whole processing. Data cleaning and analysis. The results are shown as here. What I did is remove duplicate data and omit the missing values. Some numerical variables. Such as price, carat. Table and depth. Others such as cut, shape and color are descriptive variables. Details are listed as here.</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a:t>
            </a:fld>
            <a:endParaRPr lang="en-US"/>
          </a:p>
        </p:txBody>
      </p:sp>
    </p:spTree>
    <p:extLst>
      <p:ext uri="{BB962C8B-B14F-4D97-AF65-F5344CB8AC3E}">
        <p14:creationId xmlns:p14="http://schemas.microsoft.com/office/powerpoint/2010/main" val="429190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 I just general analysis the relationships between every two variables. The plot is shown here. If two demission are number variables that plot will be a line chart or scatter plot. Otherwise the plot will show the distribution of the variable. As we want to predict the price. So we just focus on this line.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144945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plot shows the relations between price and carat. We can tell that there is one positive trend between the price and carat. The convergence(</a:t>
            </a:r>
            <a:r>
              <a:rPr lang="zh-CN" altLang="en-US" sz="1200" kern="1200" dirty="0" smtClean="0">
                <a:solidFill>
                  <a:schemeClr val="tx1"/>
                </a:solidFill>
                <a:effectLst/>
                <a:latin typeface="+mn-lt"/>
                <a:ea typeface="+mn-ea"/>
                <a:cs typeface="+mn-cs"/>
              </a:rPr>
              <a:t>收敛</a:t>
            </a:r>
            <a:r>
              <a:rPr lang="en-US" sz="1200" kern="1200" dirty="0" smtClean="0">
                <a:solidFill>
                  <a:schemeClr val="tx1"/>
                </a:solidFill>
                <a:effectLst/>
                <a:latin typeface="+mn-lt"/>
                <a:ea typeface="+mn-ea"/>
                <a:cs typeface="+mn-cs"/>
              </a:rPr>
              <a:t>) of that is not that so good.</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6</a:t>
            </a:fld>
            <a:endParaRPr lang="en-US"/>
          </a:p>
        </p:txBody>
      </p:sp>
    </p:spTree>
    <p:extLst>
      <p:ext uri="{BB962C8B-B14F-4D97-AF65-F5344CB8AC3E}">
        <p14:creationId xmlns:p14="http://schemas.microsoft.com/office/powerpoint/2010/main" val="1388512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this plot shows the distribution of price. It is positive skewness(</a:t>
            </a:r>
            <a:r>
              <a:rPr lang="zh-CN" altLang="en-US" sz="1200" kern="1200" dirty="0" smtClean="0">
                <a:solidFill>
                  <a:schemeClr val="tx1"/>
                </a:solidFill>
                <a:effectLst/>
                <a:latin typeface="+mn-lt"/>
                <a:ea typeface="+mn-ea"/>
                <a:cs typeface="+mn-cs"/>
              </a:rPr>
              <a:t>偏态</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We know that </a:t>
            </a:r>
            <a:r>
              <a:rPr lang="en-US" sz="1200" kern="1200" dirty="0" smtClean="0">
                <a:solidFill>
                  <a:schemeClr val="tx1"/>
                </a:solidFill>
                <a:effectLst/>
                <a:latin typeface="+mn-lt"/>
                <a:ea typeface="+mn-ea"/>
                <a:cs typeface="+mn-cs"/>
              </a:rPr>
              <a:t>normal distribution is only in ideal condition. So I just use one common way in statistic field. Transform the price with log10. This is a common way to make data easier to describe.</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dirty="0"/>
          </a:p>
        </p:txBody>
      </p:sp>
    </p:spTree>
    <p:extLst>
      <p:ext uri="{BB962C8B-B14F-4D97-AF65-F5344CB8AC3E}">
        <p14:creationId xmlns:p14="http://schemas.microsoft.com/office/powerpoint/2010/main" val="798841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Comic Sans MS" panose="030F0702030302020204" pitchFamily="66" charset="0"/>
              </a:rPr>
              <a:t> </a:t>
            </a:r>
            <a:r>
              <a:rPr lang="en-US" sz="1200" kern="1200" dirty="0" smtClean="0">
                <a:solidFill>
                  <a:schemeClr val="tx1"/>
                </a:solidFill>
                <a:effectLst/>
                <a:latin typeface="+mn-lt"/>
                <a:ea typeface="+mn-ea"/>
                <a:cs typeface="+mn-cs"/>
              </a:rPr>
              <a:t>And the fact is the transform is one effective way to treat the price variable. It is much better than the original price variable.</a:t>
            </a:r>
          </a:p>
          <a:p>
            <a:endParaRPr lang="en-US" altLang="zh-CN" dirty="0" smtClean="0">
              <a:latin typeface="Comic Sans MS" panose="030F0702030302020204" pitchFamily="66" charset="0"/>
            </a:endParaRPr>
          </a:p>
          <a:p>
            <a:pPr lvl="1"/>
            <a:endParaRPr lang="zh-CN" altLang="en-US" dirty="0" smtClean="0">
              <a:latin typeface="Comic Sans MS" panose="030F0702030302020204" pitchFamily="66" charset="0"/>
            </a:endParaRPr>
          </a:p>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8</a:t>
            </a:fld>
            <a:endParaRPr lang="en-US" altLang="zh-CN" dirty="0"/>
          </a:p>
        </p:txBody>
      </p:sp>
    </p:spTree>
    <p:extLst>
      <p:ext uri="{BB962C8B-B14F-4D97-AF65-F5344CB8AC3E}">
        <p14:creationId xmlns:p14="http://schemas.microsoft.com/office/powerpoint/2010/main" val="313224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627251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zh-CN" altLang="en-US" smtClean="0"/>
              <a:t>单击此处编辑母版标题样式</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1/3/2018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zh-CN" altLang="en-US" smtClean="0"/>
              <a:t>单击此处编辑母版标题样式</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1/3/2018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zh-CN" altLang="en-US" smtClean="0"/>
              <a:t>单击此处编辑母版标题样式</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1/3/2018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zh-CN" altLang="en-US" smtClean="0"/>
              <a:t>单击此处编辑母版标题样式</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1/3/2018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zh-CN" altLang="en-US" smtClean="0"/>
              <a:t>单击此处编辑母版标题样式</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1/3/2018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zh-CN" altLang="en-US" smtClean="0"/>
              <a:t>单击此处编辑母版标题样式</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1/3/2018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1/3/2018</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1/3/2018</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zh-CN" altLang="en-US" smtClean="0"/>
              <a:t>单击此处编辑母版标题样式</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1/3/2018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zh-CN" altLang="en-US" smtClean="0"/>
              <a:t>单击此处编辑母版标题样式</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1/3/2018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zh-CN" altLang="en-US" smtClean="0"/>
              <a:t>单击此处编辑母版标题样式</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1/3/2018</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m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panose="030F0702030302020204" pitchFamily="66" charset="0"/>
              </a:rPr>
              <a:t>Prediction </a:t>
            </a:r>
            <a:r>
              <a:rPr lang="en-US" altLang="zh-CN" dirty="0" smtClean="0">
                <a:latin typeface="Comic Sans MS" panose="030F0702030302020204" pitchFamily="66" charset="0"/>
              </a:rPr>
              <a:t>models on diamond price</a:t>
            </a:r>
            <a:endParaRPr lang="en-US" dirty="0">
              <a:latin typeface="Comic Sans MS" panose="030F0702030302020204" pitchFamily="66" charset="0"/>
            </a:endParaRPr>
          </a:p>
        </p:txBody>
      </p:sp>
      <p:sp>
        <p:nvSpPr>
          <p:cNvPr id="3" name="Text Placeholder 2"/>
          <p:cNvSpPr>
            <a:spLocks noGrp="1"/>
          </p:cNvSpPr>
          <p:nvPr>
            <p:ph type="body" idx="1"/>
          </p:nvPr>
        </p:nvSpPr>
        <p:spPr>
          <a:xfrm>
            <a:off x="1522413" y="5229200"/>
            <a:ext cx="9143999" cy="1069675"/>
          </a:xfrm>
        </p:spPr>
        <p:txBody>
          <a:bodyPr>
            <a:normAutofit/>
          </a:bodyPr>
          <a:lstStyle/>
          <a:p>
            <a:r>
              <a:rPr lang="en-US" altLang="zh-CN" dirty="0" smtClean="0">
                <a:latin typeface="Comic Sans MS" panose="030F0702030302020204" pitchFamily="66" charset="0"/>
              </a:rPr>
              <a:t>							Zhenming Yang</a:t>
            </a:r>
          </a:p>
          <a:p>
            <a:r>
              <a:rPr lang="en-US" altLang="zh-CN" dirty="0" smtClean="0">
                <a:latin typeface="Comic Sans MS" panose="030F0702030302020204" pitchFamily="66" charset="0"/>
              </a:rPr>
              <a:t>							932784300</a:t>
            </a:r>
            <a:endParaRPr lang="en-US" dirty="0">
              <a:latin typeface="Comic Sans MS" panose="030F0702030302020204" pitchFamily="66" charset="0"/>
            </a:endParaRPr>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876" y="1628800"/>
            <a:ext cx="3855168" cy="2570112"/>
          </a:xfrm>
        </p:spPr>
      </p:pic>
      <p:sp>
        <p:nvSpPr>
          <p:cNvPr id="13" name="Title 12"/>
          <p:cNvSpPr>
            <a:spLocks noGrp="1"/>
          </p:cNvSpPr>
          <p:nvPr>
            <p:ph type="title"/>
          </p:nvPr>
        </p:nvSpPr>
        <p:spPr/>
        <p:txBody>
          <a:bodyPr/>
          <a:lstStyle/>
          <a:p>
            <a:r>
              <a:rPr lang="en-US" altLang="zh-CN" dirty="0" smtClean="0">
                <a:latin typeface="Comic Sans MS" panose="030F0702030302020204" pitchFamily="66" charset="0"/>
              </a:rPr>
              <a:t>First step: general analysis</a:t>
            </a:r>
            <a:endParaRPr lang="en-US" dirty="0">
              <a:latin typeface="Comic Sans MS" panose="030F0702030302020204" pitchFamily="66" charset="0"/>
            </a:endParaRPr>
          </a:p>
        </p:txBody>
      </p:sp>
      <p:pic>
        <p:nvPicPr>
          <p:cNvPr id="4" name="内容占位符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2484" y="1648548"/>
            <a:ext cx="3855168" cy="2570112"/>
          </a:xfrm>
          <a:prstGeom prst="rect">
            <a:avLst/>
          </a:prstGeom>
        </p:spPr>
      </p:pic>
      <p:pic>
        <p:nvPicPr>
          <p:cNvPr id="5" name="内容占位符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9876" y="4282760"/>
            <a:ext cx="3862860" cy="257524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4792" y="4282760"/>
            <a:ext cx="3862860" cy="2575240"/>
          </a:xfrm>
          <a:prstGeom prst="rect">
            <a:avLst/>
          </a:prstGeom>
        </p:spPr>
      </p:pic>
      <p:sp>
        <p:nvSpPr>
          <p:cNvPr id="3" name="文本框 2"/>
          <p:cNvSpPr txBox="1"/>
          <p:nvPr/>
        </p:nvSpPr>
        <p:spPr>
          <a:xfrm>
            <a:off x="10939833" y="5358014"/>
            <a:ext cx="1224136" cy="424732"/>
          </a:xfrm>
          <a:prstGeom prst="rect">
            <a:avLst/>
          </a:prstGeom>
          <a:noFill/>
        </p:spPr>
        <p:txBody>
          <a:bodyPr wrap="square" rtlCol="0">
            <a:spAutoFit/>
          </a:bodyPr>
          <a:lstStyle/>
          <a:p>
            <a:pPr>
              <a:lnSpc>
                <a:spcPct val="90000"/>
              </a:lnSpc>
            </a:pPr>
            <a:r>
              <a:rPr lang="en-US" altLang="zh-CN" sz="2400" dirty="0" smtClean="0">
                <a:latin typeface="Comic Sans MS" panose="030F0702030302020204" pitchFamily="66" charset="0"/>
              </a:rPr>
              <a:t>Cut</a:t>
            </a:r>
            <a:endParaRPr lang="zh-CN" altLang="en-US" sz="2400" dirty="0">
              <a:latin typeface="Comic Sans MS" panose="030F0702030302020204" pitchFamily="66" charset="0"/>
            </a:endParaRPr>
          </a:p>
        </p:txBody>
      </p:sp>
      <p:sp>
        <p:nvSpPr>
          <p:cNvPr id="9" name="文本框 8"/>
          <p:cNvSpPr txBox="1"/>
          <p:nvPr/>
        </p:nvSpPr>
        <p:spPr>
          <a:xfrm>
            <a:off x="10939833" y="2636912"/>
            <a:ext cx="1224136" cy="424732"/>
          </a:xfrm>
          <a:prstGeom prst="rect">
            <a:avLst/>
          </a:prstGeom>
          <a:noFill/>
        </p:spPr>
        <p:txBody>
          <a:bodyPr wrap="square" rtlCol="0">
            <a:spAutoFit/>
          </a:bodyPr>
          <a:lstStyle/>
          <a:p>
            <a:pPr>
              <a:lnSpc>
                <a:spcPct val="90000"/>
              </a:lnSpc>
            </a:pPr>
            <a:r>
              <a:rPr lang="en-US" altLang="zh-CN" sz="2400" dirty="0" smtClean="0">
                <a:latin typeface="Comic Sans MS" panose="030F0702030302020204" pitchFamily="66" charset="0"/>
              </a:rPr>
              <a:t>Clarity</a:t>
            </a:r>
            <a:endParaRPr lang="zh-CN" altLang="en-US" sz="2400" dirty="0">
              <a:latin typeface="Comic Sans MS" panose="030F0702030302020204" pitchFamily="66" charset="0"/>
            </a:endParaRPr>
          </a:p>
        </p:txBody>
      </p:sp>
      <p:sp>
        <p:nvSpPr>
          <p:cNvPr id="10" name="文本框 9"/>
          <p:cNvSpPr txBox="1"/>
          <p:nvPr/>
        </p:nvSpPr>
        <p:spPr>
          <a:xfrm>
            <a:off x="5339566" y="5358014"/>
            <a:ext cx="1224136" cy="424732"/>
          </a:xfrm>
          <a:prstGeom prst="rect">
            <a:avLst/>
          </a:prstGeom>
          <a:noFill/>
        </p:spPr>
        <p:txBody>
          <a:bodyPr wrap="square" rtlCol="0">
            <a:spAutoFit/>
          </a:bodyPr>
          <a:lstStyle/>
          <a:p>
            <a:pPr>
              <a:lnSpc>
                <a:spcPct val="90000"/>
              </a:lnSpc>
            </a:pPr>
            <a:r>
              <a:rPr lang="en-US" altLang="zh-CN" sz="2400" dirty="0" smtClean="0">
                <a:latin typeface="Comic Sans MS" panose="030F0702030302020204" pitchFamily="66" charset="0"/>
              </a:rPr>
              <a:t>Color</a:t>
            </a:r>
            <a:endParaRPr lang="zh-CN" altLang="en-US" sz="2400" dirty="0">
              <a:latin typeface="Comic Sans MS" panose="030F0702030302020204" pitchFamily="66" charset="0"/>
            </a:endParaRPr>
          </a:p>
        </p:txBody>
      </p:sp>
      <p:sp>
        <p:nvSpPr>
          <p:cNvPr id="11" name="文本框 10"/>
          <p:cNvSpPr txBox="1"/>
          <p:nvPr/>
        </p:nvSpPr>
        <p:spPr>
          <a:xfrm>
            <a:off x="5382716" y="2789312"/>
            <a:ext cx="1224136" cy="424732"/>
          </a:xfrm>
          <a:prstGeom prst="rect">
            <a:avLst/>
          </a:prstGeom>
          <a:noFill/>
        </p:spPr>
        <p:txBody>
          <a:bodyPr wrap="square" rtlCol="0">
            <a:spAutoFit/>
          </a:bodyPr>
          <a:lstStyle/>
          <a:p>
            <a:pPr>
              <a:lnSpc>
                <a:spcPct val="90000"/>
              </a:lnSpc>
            </a:pPr>
            <a:r>
              <a:rPr lang="en-US" altLang="zh-CN" sz="2400" dirty="0" smtClean="0">
                <a:latin typeface="Comic Sans MS" panose="030F0702030302020204" pitchFamily="66" charset="0"/>
              </a:rPr>
              <a:t>Cert</a:t>
            </a:r>
            <a:endParaRPr lang="zh-CN" altLang="en-US" sz="2400" dirty="0">
              <a:latin typeface="Comic Sans MS" panose="030F0702030302020204" pitchFamily="66" charset="0"/>
            </a:endParaRPr>
          </a:p>
        </p:txBody>
      </p:sp>
    </p:spTree>
    <p:extLst>
      <p:ext uri="{BB962C8B-B14F-4D97-AF65-F5344CB8AC3E}">
        <p14:creationId xmlns:p14="http://schemas.microsoft.com/office/powerpoint/2010/main" val="250402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Model 1 : Multilinear regression</a:t>
            </a:r>
            <a:endParaRPr lang="en-US" dirty="0">
              <a:latin typeface="Comic Sans MS" panose="030F0702030302020204" pitchFamily="66" charset="0"/>
            </a:endParaRPr>
          </a:p>
        </p:txBody>
      </p:sp>
      <p:sp>
        <p:nvSpPr>
          <p:cNvPr id="4" name="内容占位符 3"/>
          <p:cNvSpPr>
            <a:spLocks noGrp="1"/>
          </p:cNvSpPr>
          <p:nvPr>
            <p:ph idx="1"/>
          </p:nvPr>
        </p:nvSpPr>
        <p:spPr>
          <a:xfrm>
            <a:off x="1522414" y="1905000"/>
            <a:ext cx="10116614" cy="4267200"/>
          </a:xfrm>
        </p:spPr>
        <p:txBody>
          <a:bodyPr/>
          <a:lstStyle/>
          <a:p>
            <a:r>
              <a:rPr lang="en-US" altLang="zh-CN" dirty="0" smtClean="0">
                <a:latin typeface="Comic Sans MS" panose="030F0702030302020204" pitchFamily="66" charset="0"/>
              </a:rPr>
              <a:t>Is a linear approach for modeling the relationship among a scalar dependent variable y and one or more explanatory variables.</a:t>
            </a:r>
          </a:p>
          <a:p>
            <a:r>
              <a:rPr lang="en-US" altLang="zh-CN" dirty="0" smtClean="0">
                <a:latin typeface="Comic Sans MS" panose="030F0702030302020204" pitchFamily="66" charset="0"/>
              </a:rPr>
              <a:t>Often fitted using the least squares approach.</a:t>
            </a:r>
          </a:p>
          <a:p>
            <a:r>
              <a:rPr lang="en-US" altLang="zh-CN" dirty="0" smtClean="0">
                <a:latin typeface="Comic Sans MS" panose="030F0702030302020204" pitchFamily="66" charset="0"/>
              </a:rPr>
              <a:t>Step function used to optimized linear model</a:t>
            </a:r>
          </a:p>
          <a:p>
            <a:r>
              <a:rPr lang="en-US" altLang="zh-CN" dirty="0" smtClean="0">
                <a:latin typeface="Comic Sans MS" panose="030F0702030302020204" pitchFamily="66" charset="0"/>
              </a:rPr>
              <a:t>AIC value was used  to determine model</a:t>
            </a:r>
            <a:endParaRPr lang="zh-CN" altLang="en-US" dirty="0">
              <a:latin typeface="Comic Sans MS" panose="030F0702030302020204" pitchFamily="66" charset="0"/>
            </a:endParaRPr>
          </a:p>
        </p:txBody>
      </p:sp>
    </p:spTree>
    <p:extLst>
      <p:ext uri="{BB962C8B-B14F-4D97-AF65-F5344CB8AC3E}">
        <p14:creationId xmlns:p14="http://schemas.microsoft.com/office/powerpoint/2010/main" val="13138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Model 1 : Multilinear regression</a:t>
            </a:r>
            <a:endParaRPr lang="en-US" dirty="0">
              <a:latin typeface="Comic Sans MS" panose="030F0702030302020204" pitchFamily="66" charset="0"/>
            </a:endParaRPr>
          </a:p>
        </p:txBody>
      </p:sp>
      <p:sp>
        <p:nvSpPr>
          <p:cNvPr id="4" name="内容占位符 3"/>
          <p:cNvSpPr>
            <a:spLocks noGrp="1"/>
          </p:cNvSpPr>
          <p:nvPr>
            <p:ph idx="1"/>
          </p:nvPr>
        </p:nvSpPr>
        <p:spPr>
          <a:xfrm>
            <a:off x="1522414" y="1905000"/>
            <a:ext cx="10116614" cy="4267200"/>
          </a:xfrm>
        </p:spPr>
        <p:txBody>
          <a:bodyPr/>
          <a:lstStyle/>
          <a:p>
            <a:r>
              <a:rPr lang="en-US" altLang="zh-CN" dirty="0" smtClean="0">
                <a:latin typeface="Comic Sans MS" panose="030F0702030302020204" pitchFamily="66" charset="0"/>
              </a:rPr>
              <a:t>Basic model: lm1=lm(</a:t>
            </a:r>
            <a:r>
              <a:rPr lang="en-US" altLang="zh-CN" dirty="0" err="1" smtClean="0">
                <a:latin typeface="Comic Sans MS" panose="030F0702030302020204" pitchFamily="66" charset="0"/>
              </a:rPr>
              <a:t>price~carat+cut+clarity+color+cert+table+depth+x+y+z</a:t>
            </a:r>
            <a:r>
              <a:rPr lang="en-US" altLang="zh-CN" dirty="0" smtClean="0">
                <a:latin typeface="Comic Sans MS" panose="030F0702030302020204" pitchFamily="66" charset="0"/>
              </a:rPr>
              <a:t>, data=train</a:t>
            </a:r>
            <a:r>
              <a:rPr lang="en-US" altLang="zh-CN" dirty="0">
                <a:latin typeface="Comic Sans MS" panose="030F0702030302020204" pitchFamily="66" charset="0"/>
              </a:rPr>
              <a:t>)</a:t>
            </a:r>
            <a:endParaRPr lang="en-US" altLang="zh-CN" dirty="0" smtClean="0">
              <a:latin typeface="Comic Sans MS" panose="030F0702030302020204" pitchFamily="66" charset="0"/>
            </a:endParaRPr>
          </a:p>
          <a:p>
            <a:endParaRPr lang="en-US" altLang="zh-CN" dirty="0" smtClean="0">
              <a:latin typeface="Comic Sans MS" panose="030F0702030302020204" pitchFamily="66" charset="0"/>
            </a:endParaRPr>
          </a:p>
          <a:p>
            <a:pPr marL="0" indent="0">
              <a:buNone/>
            </a:pPr>
            <a:endParaRPr lang="en-US" altLang="zh-CN" dirty="0" smtClean="0">
              <a:latin typeface="Comic Sans MS" panose="030F0702030302020204" pitchFamily="66" charset="0"/>
            </a:endParaRPr>
          </a:p>
          <a:p>
            <a:r>
              <a:rPr lang="en-US" altLang="zh-CN" dirty="0" smtClean="0">
                <a:latin typeface="Comic Sans MS" panose="030F0702030302020204" pitchFamily="66" charset="0"/>
              </a:rPr>
              <a:t>Optimized model: lm2=lm(I(log10(price)~I(carat)^(1/3))+</a:t>
            </a:r>
            <a:r>
              <a:rPr lang="en-US" altLang="zh-CN" dirty="0" err="1" smtClean="0">
                <a:latin typeface="Comic Sans MS" panose="030F0702030302020204" pitchFamily="66" charset="0"/>
              </a:rPr>
              <a:t>carat+cut+clarity+color+cert+table+depth+x</a:t>
            </a:r>
            <a:r>
              <a:rPr lang="en-US" altLang="zh-CN" dirty="0" smtClean="0">
                <a:latin typeface="Comic Sans MS" panose="030F0702030302020204" pitchFamily="66" charset="0"/>
              </a:rPr>
              <a:t>*y*z </a:t>
            </a:r>
            <a:r>
              <a:rPr lang="en-US" altLang="zh-CN" dirty="0">
                <a:latin typeface="Comic Sans MS" panose="030F0702030302020204" pitchFamily="66" charset="0"/>
              </a:rPr>
              <a:t>,</a:t>
            </a:r>
            <a:r>
              <a:rPr lang="en-US" altLang="zh-CN" dirty="0" smtClean="0">
                <a:latin typeface="Comic Sans MS" panose="030F0702030302020204" pitchFamily="66" charset="0"/>
              </a:rPr>
              <a:t>data=train)</a:t>
            </a:r>
            <a:endParaRPr lang="en-US" altLang="zh-CN" dirty="0">
              <a:latin typeface="Comic Sans MS" panose="030F0702030302020204" pitchFamily="66" charset="0"/>
            </a:endParaRPr>
          </a:p>
          <a:p>
            <a:endParaRPr lang="en-US" altLang="zh-CN" dirty="0" smtClean="0">
              <a:latin typeface="Comic Sans MS" panose="030F0702030302020204" pitchFamily="66" charset="0"/>
            </a:endParaRPr>
          </a:p>
          <a:p>
            <a:pPr marL="0" indent="0">
              <a:buNone/>
            </a:pPr>
            <a:endParaRPr lang="zh-CN" altLang="en-US" dirty="0">
              <a:latin typeface="Comic Sans MS" panose="030F0702030302020204" pitchFamily="66"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939" y="2996952"/>
            <a:ext cx="8229485" cy="1152128"/>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5939" y="5373216"/>
            <a:ext cx="8290173" cy="1287059"/>
          </a:xfrm>
          <a:prstGeom prst="rect">
            <a:avLst/>
          </a:prstGeom>
        </p:spPr>
      </p:pic>
    </p:spTree>
    <p:extLst>
      <p:ext uri="{BB962C8B-B14F-4D97-AF65-F5344CB8AC3E}">
        <p14:creationId xmlns:p14="http://schemas.microsoft.com/office/powerpoint/2010/main" val="287924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0237" y="1700809"/>
            <a:ext cx="6120680" cy="4392488"/>
          </a:xfrm>
          <a:prstGeom prst="rect">
            <a:avLst/>
          </a:prstGeom>
        </p:spPr>
      </p:pic>
      <p:pic>
        <p:nvPicPr>
          <p:cNvPr id="7"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0237" y="1700808"/>
            <a:ext cx="6120680" cy="4364756"/>
          </a:xfrm>
          <a:prstGeom prst="rect">
            <a:avLst/>
          </a:prstGeom>
        </p:spPr>
      </p:pic>
      <p:sp>
        <p:nvSpPr>
          <p:cNvPr id="2" name="Title 1"/>
          <p:cNvSpPr>
            <a:spLocks noGrp="1"/>
          </p:cNvSpPr>
          <p:nvPr>
            <p:ph type="title"/>
          </p:nvPr>
        </p:nvSpPr>
        <p:spPr/>
        <p:txBody>
          <a:bodyPr/>
          <a:lstStyle/>
          <a:p>
            <a:r>
              <a:rPr lang="en-US" altLang="zh-CN" dirty="0">
                <a:latin typeface="Comic Sans MS" panose="030F0702030302020204" pitchFamily="66" charset="0"/>
              </a:rPr>
              <a:t>Model 1 : Multilinear regression</a:t>
            </a:r>
            <a:endParaRPr lang="en-US" dirty="0"/>
          </a:p>
        </p:txBody>
      </p:sp>
      <p:pic>
        <p:nvPicPr>
          <p:cNvPr id="5" name="Picture 6"/>
          <p:cNvPicPr>
            <a:picLocks noGrp="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13982" y="1700808"/>
            <a:ext cx="6120680" cy="4392488"/>
          </a:xfrm>
          <a:prstGeom prst="rect">
            <a:avLst/>
          </a:prstGeom>
        </p:spPr>
      </p:pic>
      <p:sp>
        <p:nvSpPr>
          <p:cNvPr id="9" name="文本框 8"/>
          <p:cNvSpPr txBox="1"/>
          <p:nvPr/>
        </p:nvSpPr>
        <p:spPr>
          <a:xfrm>
            <a:off x="765820" y="2276872"/>
            <a:ext cx="432048" cy="1800200"/>
          </a:xfrm>
          <a:prstGeom prst="rect">
            <a:avLst/>
          </a:prstGeom>
          <a:noFill/>
        </p:spPr>
        <p:txBody>
          <a:bodyPr wrap="square" rtlCol="0">
            <a:spAutoFit/>
          </a:bodyPr>
          <a:lstStyle/>
          <a:p>
            <a:pPr>
              <a:lnSpc>
                <a:spcPct val="90000"/>
              </a:lnSpc>
            </a:pPr>
            <a:endParaRPr lang="zh-CN" altLang="en-US" sz="2400" dirty="0"/>
          </a:p>
        </p:txBody>
      </p:sp>
    </p:spTree>
    <p:extLst>
      <p:ext uri="{BB962C8B-B14F-4D97-AF65-F5344CB8AC3E}">
        <p14:creationId xmlns:p14="http://schemas.microsoft.com/office/powerpoint/2010/main" val="340642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omic Sans MS" panose="030F0702030302020204" pitchFamily="66" charset="0"/>
              </a:rPr>
              <a:t>Model 1 : Multilinear regression</a:t>
            </a:r>
            <a:endParaRPr lang="en-US" dirty="0"/>
          </a:p>
        </p:txBody>
      </p:sp>
      <p:sp>
        <p:nvSpPr>
          <p:cNvPr id="10" name="文本框 9"/>
          <p:cNvSpPr txBox="1"/>
          <p:nvPr/>
        </p:nvSpPr>
        <p:spPr>
          <a:xfrm>
            <a:off x="1539371" y="2060848"/>
            <a:ext cx="2771798" cy="437043"/>
          </a:xfrm>
          <a:prstGeom prst="rect">
            <a:avLst/>
          </a:prstGeom>
          <a:noFill/>
        </p:spPr>
        <p:txBody>
          <a:bodyPr wrap="square" rtlCol="0">
            <a:spAutoFit/>
          </a:bodyPr>
          <a:lstStyle/>
          <a:p>
            <a:pPr>
              <a:lnSpc>
                <a:spcPct val="120000"/>
              </a:lnSpc>
            </a:pPr>
            <a:r>
              <a:rPr lang="en-US" altLang="zh-CN" sz="2000" dirty="0" smtClean="0"/>
              <a:t> </a:t>
            </a:r>
            <a:endParaRPr lang="en-US" altLang="zh-CN" sz="2000" dirty="0"/>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67092" y="2656103"/>
            <a:ext cx="5991816" cy="3443840"/>
          </a:xfrm>
        </p:spPr>
      </p:pic>
      <p:sp>
        <p:nvSpPr>
          <p:cNvPr id="11" name="文本占位符 10"/>
          <p:cNvSpPr>
            <a:spLocks noGrp="1"/>
          </p:cNvSpPr>
          <p:nvPr>
            <p:ph type="body" sz="half" idx="2"/>
          </p:nvPr>
        </p:nvSpPr>
        <p:spPr>
          <a:xfrm>
            <a:off x="334352" y="1340768"/>
            <a:ext cx="4003849" cy="5112568"/>
          </a:xfrm>
        </p:spPr>
        <p:txBody>
          <a:bodyPr>
            <a:normAutofit fontScale="55000" lnSpcReduction="20000"/>
          </a:bodyPr>
          <a:lstStyle/>
          <a:p>
            <a:pPr>
              <a:lnSpc>
                <a:spcPct val="120000"/>
              </a:lnSpc>
            </a:pPr>
            <a:r>
              <a:rPr lang="en-US" altLang="zh-CN" sz="3300" dirty="0">
                <a:latin typeface="Comic Sans MS" panose="030F0702030302020204" pitchFamily="66" charset="0"/>
              </a:rPr>
              <a:t>One excellent diamond </a:t>
            </a:r>
            <a:r>
              <a:rPr lang="en-US" altLang="zh-CN" sz="3300" dirty="0" smtClean="0">
                <a:latin typeface="Comic Sans MS" panose="030F0702030302020204" pitchFamily="66" charset="0"/>
              </a:rPr>
              <a:t>should meet</a:t>
            </a:r>
            <a:r>
              <a:rPr lang="zh-CN" altLang="en-US" sz="3300" dirty="0" smtClean="0">
                <a:latin typeface="Comic Sans MS" panose="030F0702030302020204" pitchFamily="66" charset="0"/>
              </a:rPr>
              <a:t>：</a:t>
            </a:r>
            <a:endParaRPr lang="en-US" altLang="zh-CN" sz="3300" dirty="0">
              <a:latin typeface="Comic Sans MS" panose="030F0702030302020204" pitchFamily="66" charset="0"/>
            </a:endParaRPr>
          </a:p>
          <a:p>
            <a:pPr>
              <a:lnSpc>
                <a:spcPct val="120000"/>
              </a:lnSpc>
            </a:pPr>
            <a:r>
              <a:rPr lang="en-US" altLang="zh-CN" sz="3300" dirty="0" smtClean="0">
                <a:latin typeface="Comic Sans MS" panose="030F0702030302020204" pitchFamily="66" charset="0"/>
              </a:rPr>
              <a:t>Total depth :(</a:t>
            </a:r>
            <a:r>
              <a:rPr lang="en-US" altLang="zh-CN" sz="3300" dirty="0">
                <a:latin typeface="Comic Sans MS" panose="030F0702030302020204" pitchFamily="66" charset="0"/>
              </a:rPr>
              <a:t>60-62%)</a:t>
            </a:r>
          </a:p>
          <a:p>
            <a:pPr>
              <a:lnSpc>
                <a:spcPct val="120000"/>
              </a:lnSpc>
            </a:pPr>
            <a:r>
              <a:rPr lang="en-US" altLang="zh-CN" sz="3300" dirty="0">
                <a:latin typeface="Comic Sans MS" panose="030F0702030302020204" pitchFamily="66" charset="0"/>
              </a:rPr>
              <a:t>Table </a:t>
            </a:r>
            <a:r>
              <a:rPr lang="en-US" altLang="zh-CN" sz="3300" dirty="0" smtClean="0">
                <a:latin typeface="Comic Sans MS" panose="030F0702030302020204" pitchFamily="66" charset="0"/>
              </a:rPr>
              <a:t>Percentage :(</a:t>
            </a:r>
            <a:r>
              <a:rPr lang="en-US" altLang="zh-CN" sz="3300" dirty="0">
                <a:latin typeface="Comic Sans MS" panose="030F0702030302020204" pitchFamily="66" charset="0"/>
              </a:rPr>
              <a:t>55-58%)</a:t>
            </a:r>
          </a:p>
          <a:p>
            <a:pPr>
              <a:lnSpc>
                <a:spcPct val="120000"/>
              </a:lnSpc>
            </a:pPr>
            <a:r>
              <a:rPr lang="en-US" altLang="zh-CN" sz="3300" dirty="0">
                <a:latin typeface="Comic Sans MS" panose="030F0702030302020204" pitchFamily="66" charset="0"/>
              </a:rPr>
              <a:t>Crown </a:t>
            </a:r>
            <a:r>
              <a:rPr lang="en-US" altLang="zh-CN" sz="3300" dirty="0" smtClean="0">
                <a:latin typeface="Comic Sans MS" panose="030F0702030302020204" pitchFamily="66" charset="0"/>
              </a:rPr>
              <a:t>Angle: (34-35°)</a:t>
            </a:r>
            <a:endParaRPr lang="en-US" altLang="zh-CN" sz="3300" dirty="0">
              <a:latin typeface="Comic Sans MS" panose="030F0702030302020204" pitchFamily="66" charset="0"/>
            </a:endParaRPr>
          </a:p>
          <a:p>
            <a:pPr>
              <a:lnSpc>
                <a:spcPct val="120000"/>
              </a:lnSpc>
            </a:pPr>
            <a:r>
              <a:rPr lang="en-US" altLang="zh-CN" sz="3300" dirty="0">
                <a:latin typeface="Comic Sans MS" panose="030F0702030302020204" pitchFamily="66" charset="0"/>
              </a:rPr>
              <a:t>Pavilion </a:t>
            </a:r>
            <a:r>
              <a:rPr lang="en-US" altLang="zh-CN" sz="3300" dirty="0" smtClean="0">
                <a:latin typeface="Comic Sans MS" panose="030F0702030302020204" pitchFamily="66" charset="0"/>
              </a:rPr>
              <a:t>Angle :(40.5°)</a:t>
            </a:r>
            <a:endParaRPr lang="en-US" altLang="zh-CN" sz="3300" dirty="0">
              <a:latin typeface="Comic Sans MS" panose="030F0702030302020204" pitchFamily="66" charset="0"/>
            </a:endParaRPr>
          </a:p>
          <a:p>
            <a:pPr>
              <a:lnSpc>
                <a:spcPct val="120000"/>
              </a:lnSpc>
            </a:pPr>
            <a:r>
              <a:rPr lang="en-US" altLang="zh-CN" sz="3300" dirty="0">
                <a:latin typeface="Comic Sans MS" panose="030F0702030302020204" pitchFamily="66" charset="0"/>
              </a:rPr>
              <a:t>Pavilion Depth Percentage </a:t>
            </a:r>
            <a:r>
              <a:rPr lang="en-US" altLang="zh-CN" sz="3300" dirty="0" smtClean="0">
                <a:latin typeface="Comic Sans MS" panose="030F0702030302020204" pitchFamily="66" charset="0"/>
              </a:rPr>
              <a:t>:(</a:t>
            </a:r>
            <a:r>
              <a:rPr lang="en-US" altLang="zh-CN" sz="3300" dirty="0">
                <a:latin typeface="Comic Sans MS" panose="030F0702030302020204" pitchFamily="66" charset="0"/>
              </a:rPr>
              <a:t>42.5-43.5%)</a:t>
            </a:r>
          </a:p>
          <a:p>
            <a:pPr>
              <a:lnSpc>
                <a:spcPct val="120000"/>
              </a:lnSpc>
            </a:pPr>
            <a:r>
              <a:rPr lang="en-US" altLang="zh-CN" sz="3300" dirty="0">
                <a:latin typeface="Comic Sans MS" panose="030F0702030302020204" pitchFamily="66" charset="0"/>
              </a:rPr>
              <a:t>Star </a:t>
            </a:r>
            <a:r>
              <a:rPr lang="en-US" altLang="zh-CN" sz="3300" dirty="0" smtClean="0">
                <a:latin typeface="Comic Sans MS" panose="030F0702030302020204" pitchFamily="66" charset="0"/>
              </a:rPr>
              <a:t>Facet </a:t>
            </a:r>
            <a:r>
              <a:rPr lang="en-US" altLang="zh-CN" sz="3300" dirty="0">
                <a:latin typeface="Comic Sans MS" panose="030F0702030302020204" pitchFamily="66" charset="0"/>
              </a:rPr>
              <a:t>Length </a:t>
            </a:r>
            <a:r>
              <a:rPr lang="en-US" altLang="zh-CN" sz="3300" dirty="0" smtClean="0">
                <a:latin typeface="Comic Sans MS" panose="030F0702030302020204" pitchFamily="66" charset="0"/>
              </a:rPr>
              <a:t>Percentage:</a:t>
            </a:r>
            <a:endParaRPr lang="en-US" altLang="zh-CN" sz="3300" dirty="0">
              <a:latin typeface="Comic Sans MS" panose="030F0702030302020204" pitchFamily="66" charset="0"/>
            </a:endParaRPr>
          </a:p>
          <a:p>
            <a:pPr>
              <a:lnSpc>
                <a:spcPct val="120000"/>
              </a:lnSpc>
            </a:pPr>
            <a:r>
              <a:rPr lang="en-US" altLang="zh-CN" sz="3300" dirty="0">
                <a:latin typeface="Comic Sans MS" panose="030F0702030302020204" pitchFamily="66" charset="0"/>
              </a:rPr>
              <a:t>(55-60%)                      </a:t>
            </a:r>
            <a:endParaRPr lang="en-US" altLang="zh-CN" sz="3300" dirty="0" smtClean="0">
              <a:latin typeface="Comic Sans MS" panose="030F0702030302020204" pitchFamily="66" charset="0"/>
            </a:endParaRPr>
          </a:p>
          <a:p>
            <a:pPr>
              <a:lnSpc>
                <a:spcPct val="120000"/>
              </a:lnSpc>
            </a:pPr>
            <a:r>
              <a:rPr lang="en-US" altLang="zh-CN" sz="3300" dirty="0" smtClean="0">
                <a:latin typeface="Comic Sans MS" panose="030F0702030302020204" pitchFamily="66" charset="0"/>
              </a:rPr>
              <a:t>Lower Girdle Facet Percentage</a:t>
            </a:r>
            <a:r>
              <a:rPr lang="en-US" altLang="zh-CN" sz="3300" dirty="0" smtClean="0">
                <a:latin typeface="Comic San MS"/>
              </a:rPr>
              <a:t>:</a:t>
            </a:r>
            <a:r>
              <a:rPr lang="en-US" altLang="zh-CN" sz="3300" dirty="0" smtClean="0">
                <a:latin typeface="Comic Sans MS" panose="030F0702030302020204" pitchFamily="66" charset="0"/>
              </a:rPr>
              <a:t> (70-75%) </a:t>
            </a:r>
          </a:p>
          <a:p>
            <a:pPr>
              <a:lnSpc>
                <a:spcPct val="120000"/>
              </a:lnSpc>
            </a:pPr>
            <a:r>
              <a:rPr lang="en-US" altLang="zh-CN" sz="3300" dirty="0" smtClean="0">
                <a:latin typeface="Comic Sans MS" panose="030F0702030302020204" pitchFamily="66" charset="0"/>
              </a:rPr>
              <a:t>Girdle Thickness: Medium</a:t>
            </a:r>
            <a:r>
              <a:rPr lang="en-US" altLang="zh-CN" sz="3100" dirty="0" smtClean="0">
                <a:latin typeface="Comic Sans MS" panose="030F0702030302020204" pitchFamily="66" charset="0"/>
              </a:rPr>
              <a:t>  </a:t>
            </a:r>
            <a:r>
              <a:rPr lang="en-US" altLang="zh-CN" sz="3100" dirty="0" smtClean="0">
                <a:latin typeface="Comic San MS"/>
              </a:rPr>
              <a:t> </a:t>
            </a:r>
            <a:r>
              <a:rPr lang="en-US" altLang="zh-CN" dirty="0" smtClean="0">
                <a:latin typeface="Comic San MS"/>
              </a:rPr>
              <a:t>                                                                                                                                                                                                                                                          </a:t>
            </a:r>
            <a:endParaRPr lang="en-US" altLang="zh-CN" dirty="0">
              <a:latin typeface="Comic San MS"/>
            </a:endParaRPr>
          </a:p>
        </p:txBody>
      </p:sp>
    </p:spTree>
    <p:extLst>
      <p:ext uri="{BB962C8B-B14F-4D97-AF65-F5344CB8AC3E}">
        <p14:creationId xmlns:p14="http://schemas.microsoft.com/office/powerpoint/2010/main" val="2719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Model 2 : KNN</a:t>
            </a:r>
            <a:endParaRPr lang="en-US" dirty="0">
              <a:latin typeface="Comic Sans MS" panose="030F0702030302020204" pitchFamily="66" charset="0"/>
            </a:endParaRPr>
          </a:p>
        </p:txBody>
      </p:sp>
      <p:sp>
        <p:nvSpPr>
          <p:cNvPr id="4" name="内容占位符 3"/>
          <p:cNvSpPr>
            <a:spLocks noGrp="1"/>
          </p:cNvSpPr>
          <p:nvPr>
            <p:ph idx="1"/>
          </p:nvPr>
        </p:nvSpPr>
        <p:spPr>
          <a:xfrm>
            <a:off x="1522414" y="1905000"/>
            <a:ext cx="10116614" cy="4267200"/>
          </a:xfrm>
        </p:spPr>
        <p:txBody>
          <a:bodyPr/>
          <a:lstStyle/>
          <a:p>
            <a:r>
              <a:rPr lang="en-US" altLang="zh-CN" dirty="0" smtClean="0">
                <a:latin typeface="Comic Sans MS" panose="030F0702030302020204" pitchFamily="66" charset="0"/>
              </a:rPr>
              <a:t>Is a non-parametric method used for classification and regression.</a:t>
            </a:r>
          </a:p>
          <a:p>
            <a:r>
              <a:rPr lang="en-US" altLang="zh-CN" dirty="0" smtClean="0">
                <a:latin typeface="Comic Sans MS" panose="030F0702030302020204" pitchFamily="66" charset="0"/>
              </a:rPr>
              <a:t>The output is the property value for the object.</a:t>
            </a:r>
          </a:p>
          <a:p>
            <a:r>
              <a:rPr lang="en-US" altLang="zh-CN" dirty="0" smtClean="0">
                <a:latin typeface="Comic Sans MS" panose="030F0702030302020204" pitchFamily="66" charset="0"/>
              </a:rPr>
              <a:t>Sensitive to local structure of the data.</a:t>
            </a:r>
          </a:p>
          <a:p>
            <a:r>
              <a:rPr lang="en-US" altLang="zh-CN" dirty="0" smtClean="0">
                <a:latin typeface="Comic Sans MS" panose="030F0702030302020204" pitchFamily="66" charset="0"/>
              </a:rPr>
              <a:t>KKNN: one </a:t>
            </a:r>
            <a:r>
              <a:rPr lang="en-US" altLang="zh-CN" dirty="0" err="1" smtClean="0">
                <a:latin typeface="Comic Sans MS" panose="030F0702030302020204" pitchFamily="66" charset="0"/>
              </a:rPr>
              <a:t>knn</a:t>
            </a:r>
            <a:r>
              <a:rPr lang="en-US" altLang="zh-CN" dirty="0" smtClean="0">
                <a:latin typeface="Comic Sans MS" panose="030F0702030302020204" pitchFamily="66" charset="0"/>
              </a:rPr>
              <a:t> implementation in R language</a:t>
            </a:r>
          </a:p>
          <a:p>
            <a:pPr marL="0" indent="0">
              <a:buNone/>
            </a:pPr>
            <a:endParaRPr lang="en-US" altLang="zh-CN" dirty="0" smtClean="0">
              <a:latin typeface="Comic Sans MS" panose="030F0702030302020204" pitchFamily="66" charset="0"/>
            </a:endParaRPr>
          </a:p>
          <a:p>
            <a:endParaRPr lang="en-US" altLang="zh-CN" dirty="0" smtClean="0">
              <a:latin typeface="Comic Sans MS" panose="030F0702030302020204" pitchFamily="66" charset="0"/>
            </a:endParaRPr>
          </a:p>
          <a:p>
            <a:pPr marL="0" indent="0">
              <a:buNone/>
            </a:pPr>
            <a:endParaRPr lang="zh-CN" altLang="en-US" dirty="0">
              <a:latin typeface="Comic Sans MS" panose="030F0702030302020204" pitchFamily="66" charset="0"/>
            </a:endParaRPr>
          </a:p>
        </p:txBody>
      </p:sp>
    </p:spTree>
    <p:extLst>
      <p:ext uri="{BB962C8B-B14F-4D97-AF65-F5344CB8AC3E}">
        <p14:creationId xmlns:p14="http://schemas.microsoft.com/office/powerpoint/2010/main" val="384750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omic Sans MS" panose="030F0702030302020204" pitchFamily="66" charset="0"/>
              </a:rPr>
              <a:t>Model </a:t>
            </a:r>
            <a:r>
              <a:rPr lang="en-US" altLang="zh-CN" dirty="0" smtClean="0">
                <a:latin typeface="Comic Sans MS" panose="030F0702030302020204" pitchFamily="66" charset="0"/>
              </a:rPr>
              <a:t>2 </a:t>
            </a:r>
            <a:r>
              <a:rPr lang="en-US" altLang="zh-CN" dirty="0">
                <a:latin typeface="Comic Sans MS" panose="030F0702030302020204" pitchFamily="66" charset="0"/>
              </a:rPr>
              <a:t>: </a:t>
            </a:r>
            <a:r>
              <a:rPr lang="en-US" altLang="zh-CN" dirty="0" smtClean="0">
                <a:latin typeface="Comic Sans MS" panose="030F0702030302020204" pitchFamily="66" charset="0"/>
              </a:rPr>
              <a:t>KNN</a:t>
            </a:r>
            <a:endParaRPr lang="en-US" dirty="0"/>
          </a:p>
        </p:txBody>
      </p:sp>
      <p:pic>
        <p:nvPicPr>
          <p:cNvPr id="5" name="内容占位符 4"/>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27908" y="1700808"/>
            <a:ext cx="6120681" cy="4392489"/>
          </a:xfrm>
        </p:spPr>
      </p:pic>
      <p:sp>
        <p:nvSpPr>
          <p:cNvPr id="4" name="Text Placeholder 3"/>
          <p:cNvSpPr>
            <a:spLocks noGrp="1"/>
          </p:cNvSpPr>
          <p:nvPr>
            <p:ph type="body" sz="half" idx="2"/>
          </p:nvPr>
        </p:nvSpPr>
        <p:spPr>
          <a:xfrm>
            <a:off x="1515422" y="1700808"/>
            <a:ext cx="2743200" cy="3528392"/>
          </a:xfrm>
        </p:spPr>
        <p:txBody>
          <a:bodyPr>
            <a:normAutofit/>
          </a:bodyPr>
          <a:lstStyle/>
          <a:p>
            <a:endParaRPr lang="en-US" altLang="zh-CN" dirty="0" smtClean="0">
              <a:latin typeface="Comic Sans MS" panose="030F0702030302020204" pitchFamily="66" charset="0"/>
            </a:endParaRPr>
          </a:p>
          <a:p>
            <a:endParaRPr lang="en-US" altLang="zh-CN" dirty="0">
              <a:latin typeface="Comic Sans MS" panose="030F0702030302020204" pitchFamily="66" charset="0"/>
            </a:endParaRPr>
          </a:p>
          <a:p>
            <a:endParaRPr lang="en-US" altLang="zh-CN" sz="2000" dirty="0" smtClean="0">
              <a:latin typeface="Comic Sans MS" panose="030F0702030302020204" pitchFamily="66" charset="0"/>
            </a:endParaRPr>
          </a:p>
          <a:p>
            <a:r>
              <a:rPr lang="en-US" altLang="zh-CN" sz="2000" dirty="0" smtClean="0">
                <a:latin typeface="Comic Sans MS" panose="030F0702030302020204" pitchFamily="66" charset="0"/>
              </a:rPr>
              <a:t>Basic </a:t>
            </a:r>
            <a:r>
              <a:rPr lang="en-US" altLang="zh-CN" sz="2000" dirty="0">
                <a:latin typeface="Comic Sans MS" panose="030F0702030302020204" pitchFamily="66" charset="0"/>
              </a:rPr>
              <a:t>parameters:</a:t>
            </a:r>
          </a:p>
          <a:p>
            <a:pPr lvl="1"/>
            <a:r>
              <a:rPr lang="en-US" altLang="zh-CN" sz="2000" dirty="0">
                <a:latin typeface="Comic Sans MS" panose="030F0702030302020204" pitchFamily="66" charset="0"/>
              </a:rPr>
              <a:t>K </a:t>
            </a:r>
            <a:r>
              <a:rPr lang="en-US" altLang="zh-CN" sz="2000" dirty="0" smtClean="0">
                <a:latin typeface="Comic Sans MS" panose="030F0702030302020204" pitchFamily="66" charset="0"/>
              </a:rPr>
              <a:t>:</a:t>
            </a:r>
            <a:r>
              <a:rPr lang="en-US" altLang="zh-CN" sz="2000" dirty="0">
                <a:latin typeface="Comic Sans MS" panose="030F0702030302020204" pitchFamily="66" charset="0"/>
              </a:rPr>
              <a:t>3</a:t>
            </a:r>
            <a:r>
              <a:rPr lang="en-US" altLang="zh-CN" sz="2000" dirty="0" smtClean="0">
                <a:latin typeface="Comic Sans MS" panose="030F0702030302020204" pitchFamily="66" charset="0"/>
              </a:rPr>
              <a:t> </a:t>
            </a:r>
            <a:endParaRPr lang="en-US" altLang="zh-CN" sz="2000" dirty="0">
              <a:latin typeface="Comic Sans MS" panose="030F0702030302020204" pitchFamily="66" charset="0"/>
            </a:endParaRPr>
          </a:p>
          <a:p>
            <a:pPr lvl="1"/>
            <a:r>
              <a:rPr lang="en-US" altLang="zh-CN" sz="2000" dirty="0" smtClean="0">
                <a:latin typeface="Comic Sans MS" panose="030F0702030302020204" pitchFamily="66" charset="0"/>
              </a:rPr>
              <a:t>Distance:2 (</a:t>
            </a:r>
            <a:r>
              <a:rPr lang="en-US" altLang="zh-CN" sz="2000" dirty="0">
                <a:latin typeface="Comic Sans MS" panose="030F0702030302020204" pitchFamily="66" charset="0"/>
              </a:rPr>
              <a:t>Euclidean distance</a:t>
            </a:r>
            <a:r>
              <a:rPr lang="en-US" altLang="zh-CN" sz="2000" dirty="0" smtClean="0">
                <a:latin typeface="Comic Sans MS" panose="030F0702030302020204" pitchFamily="66" charset="0"/>
              </a:rPr>
              <a:t>)</a:t>
            </a:r>
          </a:p>
          <a:p>
            <a:pPr lvl="1"/>
            <a:endParaRPr lang="en-US" altLang="zh-CN" dirty="0">
              <a:latin typeface="Comic Sans MS" panose="030F0702030302020204" pitchFamily="66" charset="0"/>
            </a:endParaRPr>
          </a:p>
          <a:p>
            <a:endParaRPr lang="en-US" dirty="0"/>
          </a:p>
        </p:txBody>
      </p:sp>
    </p:spTree>
    <p:extLst>
      <p:ext uri="{BB962C8B-B14F-4D97-AF65-F5344CB8AC3E}">
        <p14:creationId xmlns:p14="http://schemas.microsoft.com/office/powerpoint/2010/main" val="42147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Model 3 : Random forest</a:t>
            </a:r>
            <a:endParaRPr lang="en-US" dirty="0">
              <a:latin typeface="Comic Sans MS" panose="030F0702030302020204" pitchFamily="66" charset="0"/>
            </a:endParaRPr>
          </a:p>
        </p:txBody>
      </p:sp>
      <p:sp>
        <p:nvSpPr>
          <p:cNvPr id="4" name="内容占位符 3"/>
          <p:cNvSpPr>
            <a:spLocks noGrp="1"/>
          </p:cNvSpPr>
          <p:nvPr>
            <p:ph idx="1"/>
          </p:nvPr>
        </p:nvSpPr>
        <p:spPr>
          <a:xfrm>
            <a:off x="1522414" y="1905000"/>
            <a:ext cx="10116614" cy="4267200"/>
          </a:xfrm>
        </p:spPr>
        <p:txBody>
          <a:bodyPr/>
          <a:lstStyle/>
          <a:p>
            <a:r>
              <a:rPr lang="en-US" altLang="zh-CN" dirty="0" smtClean="0">
                <a:latin typeface="Comic Sans MS" panose="030F0702030302020204" pitchFamily="66" charset="0"/>
              </a:rPr>
              <a:t>One classifier with multiple regression trees</a:t>
            </a:r>
          </a:p>
          <a:p>
            <a:r>
              <a:rPr lang="en-US" altLang="zh-CN" dirty="0" smtClean="0">
                <a:latin typeface="Comic Sans MS" panose="030F0702030302020204" pitchFamily="66" charset="0"/>
              </a:rPr>
              <a:t>Random regression forest correct for regression trees’ habit of overfitting to their training set</a:t>
            </a:r>
          </a:p>
          <a:p>
            <a:r>
              <a:rPr lang="en-US" altLang="zh-CN" dirty="0" smtClean="0">
                <a:latin typeface="Comic Sans MS" panose="030F0702030302020204" pitchFamily="66" charset="0"/>
              </a:rPr>
              <a:t>Ranger, implemented as in the original Random Forest(</a:t>
            </a:r>
            <a:r>
              <a:rPr lang="en-US" altLang="zh-CN" dirty="0" err="1" smtClean="0">
                <a:latin typeface="Comic Sans MS" panose="030F0702030302020204" pitchFamily="66" charset="0"/>
              </a:rPr>
              <a:t>Bremian</a:t>
            </a:r>
            <a:r>
              <a:rPr lang="en-US" altLang="zh-CN" dirty="0" smtClean="0">
                <a:latin typeface="Comic Sans MS" panose="030F0702030302020204" pitchFamily="66" charset="0"/>
              </a:rPr>
              <a:t> 2001) </a:t>
            </a:r>
          </a:p>
          <a:p>
            <a:endParaRPr lang="en-US" altLang="zh-CN" dirty="0" smtClean="0">
              <a:latin typeface="Comic Sans MS" panose="030F0702030302020204" pitchFamily="66" charset="0"/>
            </a:endParaRPr>
          </a:p>
          <a:p>
            <a:pPr lvl="1"/>
            <a:endParaRPr lang="en-US" altLang="zh-CN" dirty="0" smtClean="0">
              <a:latin typeface="Comic Sans MS" panose="030F0702030302020204" pitchFamily="66" charset="0"/>
            </a:endParaRPr>
          </a:p>
          <a:p>
            <a:pPr marL="0" indent="0">
              <a:buNone/>
            </a:pPr>
            <a:endParaRPr lang="en-US" altLang="zh-CN" dirty="0" smtClean="0">
              <a:latin typeface="Comic Sans MS" panose="030F0702030302020204" pitchFamily="66" charset="0"/>
            </a:endParaRPr>
          </a:p>
          <a:p>
            <a:endParaRPr lang="en-US" altLang="zh-CN" dirty="0" smtClean="0">
              <a:latin typeface="Comic Sans MS" panose="030F0702030302020204" pitchFamily="66" charset="0"/>
            </a:endParaRPr>
          </a:p>
          <a:p>
            <a:pPr marL="0" indent="0">
              <a:buNone/>
            </a:pPr>
            <a:endParaRPr lang="zh-CN" altLang="en-US" dirty="0">
              <a:latin typeface="Comic Sans MS" panose="030F0702030302020204" pitchFamily="66" charset="0"/>
            </a:endParaRPr>
          </a:p>
        </p:txBody>
      </p:sp>
    </p:spTree>
    <p:extLst>
      <p:ext uri="{BB962C8B-B14F-4D97-AF65-F5344CB8AC3E}">
        <p14:creationId xmlns:p14="http://schemas.microsoft.com/office/powerpoint/2010/main" val="214077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10236" y="1700807"/>
            <a:ext cx="6156176" cy="4392489"/>
          </a:xfrm>
          <a:prstGeom prst="rect">
            <a:avLst/>
          </a:prstGeom>
        </p:spPr>
      </p:pic>
      <p:sp>
        <p:nvSpPr>
          <p:cNvPr id="2" name="Title 1"/>
          <p:cNvSpPr>
            <a:spLocks noGrp="1"/>
          </p:cNvSpPr>
          <p:nvPr>
            <p:ph type="title"/>
          </p:nvPr>
        </p:nvSpPr>
        <p:spPr/>
        <p:txBody>
          <a:bodyPr/>
          <a:lstStyle/>
          <a:p>
            <a:r>
              <a:rPr lang="en-US" altLang="zh-CN" dirty="0">
                <a:latin typeface="Comic Sans MS" panose="030F0702030302020204" pitchFamily="66" charset="0"/>
              </a:rPr>
              <a:t>Model </a:t>
            </a:r>
            <a:r>
              <a:rPr lang="en-US" altLang="zh-CN" dirty="0" smtClean="0">
                <a:latin typeface="Comic Sans MS" panose="030F0702030302020204" pitchFamily="66" charset="0"/>
              </a:rPr>
              <a:t>3 </a:t>
            </a:r>
            <a:r>
              <a:rPr lang="en-US" altLang="zh-CN" dirty="0">
                <a:latin typeface="Comic Sans MS" panose="030F0702030302020204" pitchFamily="66" charset="0"/>
              </a:rPr>
              <a:t>: </a:t>
            </a:r>
            <a:r>
              <a:rPr lang="en-US" altLang="zh-CN" dirty="0" smtClean="0">
                <a:latin typeface="Comic Sans MS" panose="030F0702030302020204" pitchFamily="66" charset="0"/>
              </a:rPr>
              <a:t>Random forest</a:t>
            </a:r>
            <a:endParaRPr lang="en-US" dirty="0"/>
          </a:p>
        </p:txBody>
      </p:sp>
      <p:sp>
        <p:nvSpPr>
          <p:cNvPr id="4" name="Text Placeholder 3"/>
          <p:cNvSpPr>
            <a:spLocks noGrp="1"/>
          </p:cNvSpPr>
          <p:nvPr>
            <p:ph type="body" sz="half" idx="2"/>
          </p:nvPr>
        </p:nvSpPr>
        <p:spPr>
          <a:xfrm>
            <a:off x="1515422" y="1700808"/>
            <a:ext cx="2743200" cy="4320480"/>
          </a:xfrm>
        </p:spPr>
        <p:txBody>
          <a:bodyPr>
            <a:normAutofit/>
          </a:bodyPr>
          <a:lstStyle/>
          <a:p>
            <a:endParaRPr lang="en-US" altLang="zh-CN" dirty="0" smtClean="0">
              <a:latin typeface="Comic Sans MS" panose="030F0702030302020204" pitchFamily="66" charset="0"/>
            </a:endParaRPr>
          </a:p>
          <a:p>
            <a:endParaRPr lang="en-US" altLang="zh-CN" dirty="0">
              <a:latin typeface="Comic Sans MS" panose="030F0702030302020204" pitchFamily="66" charset="0"/>
            </a:endParaRPr>
          </a:p>
          <a:p>
            <a:r>
              <a:rPr lang="en-US" altLang="zh-CN" sz="2000" dirty="0" smtClean="0">
                <a:latin typeface="Comic Sans MS" panose="030F0702030302020204" pitchFamily="66" charset="0"/>
              </a:rPr>
              <a:t>Basic </a:t>
            </a:r>
            <a:r>
              <a:rPr lang="en-US" altLang="zh-CN" sz="2000" dirty="0">
                <a:latin typeface="Comic Sans MS" panose="030F0702030302020204" pitchFamily="66" charset="0"/>
              </a:rPr>
              <a:t>parameters:</a:t>
            </a:r>
          </a:p>
          <a:p>
            <a:pPr lvl="1"/>
            <a:r>
              <a:rPr lang="en-US" altLang="zh-CN" sz="2000" dirty="0">
                <a:latin typeface="Comic Sans MS" panose="030F0702030302020204" pitchFamily="66" charset="0"/>
              </a:rPr>
              <a:t>Num.trees:600</a:t>
            </a:r>
          </a:p>
          <a:p>
            <a:pPr lvl="1"/>
            <a:r>
              <a:rPr lang="en-US" altLang="zh-CN" sz="2000" dirty="0">
                <a:latin typeface="Comic Sans MS" panose="030F0702030302020204" pitchFamily="66" charset="0"/>
              </a:rPr>
              <a:t>Mtry:3</a:t>
            </a:r>
          </a:p>
          <a:p>
            <a:pPr lvl="1"/>
            <a:r>
              <a:rPr lang="en-US" altLang="zh-CN" sz="2000" dirty="0">
                <a:latin typeface="Comic Sans MS" panose="030F0702030302020204" pitchFamily="66" charset="0"/>
              </a:rPr>
              <a:t>Num.thread:8</a:t>
            </a:r>
          </a:p>
          <a:p>
            <a:pPr lvl="1"/>
            <a:r>
              <a:rPr lang="en-US" altLang="zh-CN" sz="2000" dirty="0" smtClean="0">
                <a:latin typeface="Comic Sans MS" panose="030F0702030302020204" pitchFamily="66" charset="0"/>
              </a:rPr>
              <a:t>Split rule</a:t>
            </a:r>
            <a:r>
              <a:rPr lang="en-US" altLang="zh-CN" sz="2000" dirty="0">
                <a:latin typeface="Comic Sans MS" panose="030F0702030302020204" pitchFamily="66" charset="0"/>
              </a:rPr>
              <a:t>: variance</a:t>
            </a:r>
          </a:p>
          <a:p>
            <a:pPr lvl="1"/>
            <a:r>
              <a:rPr lang="en-US" altLang="zh-CN" sz="2000" dirty="0">
                <a:latin typeface="Comic Sans MS" panose="030F0702030302020204" pitchFamily="66" charset="0"/>
              </a:rPr>
              <a:t>Classification: FALSE</a:t>
            </a:r>
          </a:p>
          <a:p>
            <a:endParaRPr lang="en-US" dirty="0"/>
          </a:p>
        </p:txBody>
      </p:sp>
    </p:spTree>
    <p:extLst>
      <p:ext uri="{BB962C8B-B14F-4D97-AF65-F5344CB8AC3E}">
        <p14:creationId xmlns:p14="http://schemas.microsoft.com/office/powerpoint/2010/main" val="252604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omic Sans MS" panose="030F0702030302020204" pitchFamily="66" charset="0"/>
              </a:rPr>
              <a:t>Model </a:t>
            </a:r>
            <a:r>
              <a:rPr lang="en-US" altLang="zh-CN" dirty="0" smtClean="0">
                <a:latin typeface="Comic Sans MS" panose="030F0702030302020204" pitchFamily="66" charset="0"/>
              </a:rPr>
              <a:t>evaluation</a:t>
            </a:r>
            <a:endParaRPr 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823330118"/>
              </p:ext>
            </p:extLst>
          </p:nvPr>
        </p:nvGraphicFramePr>
        <p:xfrm>
          <a:off x="4710111" y="1772816"/>
          <a:ext cx="5848796" cy="4320480"/>
        </p:xfrm>
        <a:graphic>
          <a:graphicData uri="http://schemas.openxmlformats.org/drawingml/2006/table">
            <a:tbl>
              <a:tblPr firstRow="1" bandRow="1">
                <a:tableStyleId>{8EC20E35-A176-4012-BC5E-935CFFF8708E}</a:tableStyleId>
              </a:tblPr>
              <a:tblGrid>
                <a:gridCol w="1462199">
                  <a:extLst>
                    <a:ext uri="{9D8B030D-6E8A-4147-A177-3AD203B41FA5}">
                      <a16:colId xmlns:a16="http://schemas.microsoft.com/office/drawing/2014/main" val="20000"/>
                    </a:ext>
                  </a:extLst>
                </a:gridCol>
                <a:gridCol w="1462199">
                  <a:extLst>
                    <a:ext uri="{9D8B030D-6E8A-4147-A177-3AD203B41FA5}">
                      <a16:colId xmlns:a16="http://schemas.microsoft.com/office/drawing/2014/main" val="20001"/>
                    </a:ext>
                  </a:extLst>
                </a:gridCol>
                <a:gridCol w="1462199">
                  <a:extLst>
                    <a:ext uri="{9D8B030D-6E8A-4147-A177-3AD203B41FA5}">
                      <a16:colId xmlns:a16="http://schemas.microsoft.com/office/drawing/2014/main" val="20002"/>
                    </a:ext>
                  </a:extLst>
                </a:gridCol>
                <a:gridCol w="1462199">
                  <a:extLst>
                    <a:ext uri="{9D8B030D-6E8A-4147-A177-3AD203B41FA5}">
                      <a16:colId xmlns:a16="http://schemas.microsoft.com/office/drawing/2014/main" val="20003"/>
                    </a:ext>
                  </a:extLst>
                </a:gridCol>
              </a:tblGrid>
              <a:tr h="1080120">
                <a:tc>
                  <a:txBody>
                    <a:bodyPr/>
                    <a:lstStyle/>
                    <a:p>
                      <a:endParaRPr lang="zh-CN" altLang="en-US" dirty="0">
                        <a:latin typeface="Comic Sans MS" panose="030F0702030302020204" pitchFamily="66" charset="0"/>
                      </a:endParaRPr>
                    </a:p>
                  </a:txBody>
                  <a:tcPr>
                    <a:lnL>
                      <a:noFill/>
                    </a:lnL>
                    <a:lnR>
                      <a:noFill/>
                    </a:lnR>
                    <a:lnT w="25400" cmpd="sng">
                      <a:noFill/>
                    </a:lnT>
                    <a:lnB w="25400" cmpd="sng">
                      <a:noFill/>
                    </a:lnB>
                    <a:lnTlToBr w="12700" cmpd="sng">
                      <a:noFill/>
                      <a:prstDash val="solid"/>
                    </a:lnTlToBr>
                    <a:lnBlToTr w="12700" cmpd="sng">
                      <a:noFill/>
                      <a:prstDash val="solid"/>
                    </a:lnBlToTr>
                    <a:noFill/>
                  </a:tcPr>
                </a:tc>
                <a:tc>
                  <a:txBody>
                    <a:bodyPr/>
                    <a:lstStyle/>
                    <a:p>
                      <a:r>
                        <a:rPr lang="en-US" altLang="zh-CN" dirty="0" smtClean="0">
                          <a:latin typeface="Comic Sans MS" panose="030F0702030302020204" pitchFamily="66" charset="0"/>
                        </a:rPr>
                        <a:t>MAE</a:t>
                      </a:r>
                      <a:endParaRPr lang="zh-CN" altLang="en-US" dirty="0">
                        <a:latin typeface="Comic Sans MS" panose="030F0702030302020204" pitchFamily="66" charset="0"/>
                      </a:endParaRPr>
                    </a:p>
                  </a:txBody>
                  <a:tcPr>
                    <a:lnL>
                      <a:noFill/>
                    </a:lnL>
                    <a:lnR>
                      <a:noFill/>
                    </a:lnR>
                    <a:lnT w="25400" cmpd="sng">
                      <a:noFill/>
                    </a:lnT>
                    <a:lnB w="25400" cmpd="sng">
                      <a:noFill/>
                    </a:lnB>
                    <a:lnTlToBr w="12700" cmpd="sng">
                      <a:noFill/>
                      <a:prstDash val="solid"/>
                    </a:lnTlToBr>
                    <a:lnBlToTr w="12700" cmpd="sng">
                      <a:noFill/>
                      <a:prstDash val="solid"/>
                    </a:lnBlToTr>
                    <a:noFill/>
                  </a:tcPr>
                </a:tc>
                <a:tc>
                  <a:txBody>
                    <a:bodyPr/>
                    <a:lstStyle/>
                    <a:p>
                      <a:r>
                        <a:rPr lang="en-US" altLang="zh-CN" dirty="0" smtClean="0">
                          <a:latin typeface="Comic Sans MS" panose="030F0702030302020204" pitchFamily="66" charset="0"/>
                        </a:rPr>
                        <a:t>MSE</a:t>
                      </a:r>
                      <a:endParaRPr lang="zh-CN" altLang="en-US" dirty="0">
                        <a:latin typeface="Comic Sans MS" panose="030F0702030302020204" pitchFamily="66" charset="0"/>
                      </a:endParaRPr>
                    </a:p>
                  </a:txBody>
                  <a:tcPr>
                    <a:lnL>
                      <a:noFill/>
                    </a:lnL>
                    <a:lnR>
                      <a:noFill/>
                    </a:lnR>
                    <a:lnT w="25400" cmpd="sng">
                      <a:noFill/>
                    </a:lnT>
                    <a:lnB w="25400" cmpd="sng">
                      <a:noFill/>
                    </a:lnB>
                    <a:lnTlToBr w="12700" cmpd="sng">
                      <a:noFill/>
                      <a:prstDash val="solid"/>
                    </a:lnTlToBr>
                    <a:lnBlToTr w="12700" cmpd="sng">
                      <a:noFill/>
                      <a:prstDash val="solid"/>
                    </a:lnBlToTr>
                    <a:noFill/>
                  </a:tcPr>
                </a:tc>
                <a:tc>
                  <a:txBody>
                    <a:bodyPr/>
                    <a:lstStyle/>
                    <a:p>
                      <a:r>
                        <a:rPr lang="en-US" altLang="zh-CN" dirty="0" smtClean="0">
                          <a:latin typeface="Comic Sans MS" panose="030F0702030302020204" pitchFamily="66" charset="0"/>
                        </a:rPr>
                        <a:t>RMSE</a:t>
                      </a:r>
                      <a:endParaRPr lang="zh-CN" altLang="en-US" dirty="0">
                        <a:latin typeface="Comic Sans MS" panose="030F0702030302020204" pitchFamily="66" charset="0"/>
                      </a:endParaRPr>
                    </a:p>
                  </a:txBody>
                  <a:tcPr>
                    <a:lnL>
                      <a:noFill/>
                    </a:lnL>
                    <a:lnR>
                      <a:noFill/>
                    </a:lnR>
                    <a:lnT w="25400" cmpd="sng">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80120">
                <a:tc>
                  <a:txBody>
                    <a:bodyPr/>
                    <a:lstStyle/>
                    <a:p>
                      <a:r>
                        <a:rPr lang="en-US" altLang="zh-CN" dirty="0" smtClean="0">
                          <a:solidFill>
                            <a:schemeClr val="tx1"/>
                          </a:solidFill>
                          <a:latin typeface="Comic Sans MS" panose="030F0702030302020204" pitchFamily="66" charset="0"/>
                        </a:rPr>
                        <a:t>Multi linear</a:t>
                      </a:r>
                    </a:p>
                    <a:p>
                      <a:r>
                        <a:rPr lang="en-US" altLang="zh-CN" dirty="0" smtClean="0">
                          <a:solidFill>
                            <a:schemeClr val="tx1"/>
                          </a:solidFill>
                          <a:latin typeface="Comic Sans MS" panose="030F0702030302020204" pitchFamily="66" charset="0"/>
                        </a:rPr>
                        <a:t>Regression</a:t>
                      </a:r>
                      <a:endParaRPr lang="zh-CN" altLang="en-US" dirty="0">
                        <a:solidFill>
                          <a:schemeClr val="tx1"/>
                        </a:solidFill>
                        <a:latin typeface="Comic Sans MS" panose="030F0702030302020204" pitchFamily="66" charset="0"/>
                      </a:endParaRPr>
                    </a:p>
                  </a:txBody>
                  <a:tcPr>
                    <a:lnL>
                      <a:noFill/>
                    </a:lnL>
                    <a:lnR>
                      <a:noFill/>
                    </a:lnR>
                    <a:lnT w="25400" cmpd="sng">
                      <a:noFill/>
                    </a:lnT>
                    <a:lnB>
                      <a:noFill/>
                    </a:lnB>
                    <a:lnTlToBr w="12700" cmpd="sng">
                      <a:noFill/>
                      <a:prstDash val="solid"/>
                    </a:lnTlToBr>
                    <a:lnBlToTr w="12700" cmpd="sng">
                      <a:noFill/>
                      <a:prstDash val="solid"/>
                    </a:lnBlToTr>
                    <a:noFill/>
                  </a:tcPr>
                </a:tc>
                <a:tc>
                  <a:txBody>
                    <a:bodyPr/>
                    <a:lstStyle/>
                    <a:p>
                      <a:endParaRPr lang="en-US" altLang="zh-CN" dirty="0" smtClean="0">
                        <a:latin typeface="Comic Sans MS" panose="030F07020303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Comic Sans MS" panose="030F0702030302020204" pitchFamily="66" charset="0"/>
                        </a:rPr>
                        <a:t>1271.523</a:t>
                      </a:r>
                    </a:p>
                    <a:p>
                      <a:endParaRPr lang="zh-CN" altLang="en-US" dirty="0">
                        <a:latin typeface="Comic Sans MS" panose="030F0702030302020204" pitchFamily="66" charset="0"/>
                      </a:endParaRPr>
                    </a:p>
                  </a:txBody>
                  <a:tcPr>
                    <a:lnL>
                      <a:noFill/>
                    </a:lnL>
                    <a:lnR>
                      <a:noFill/>
                    </a:lnR>
                    <a:lnT w="25400" cmpd="sng">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kern="1200" dirty="0" smtClean="0">
                        <a:solidFill>
                          <a:schemeClr val="tx1"/>
                        </a:solidFill>
                        <a:latin typeface="Comic Sans MS" panose="030F0702030302020204" pitchFamily="66"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Comic Sans MS" panose="030F0702030302020204" pitchFamily="66" charset="0"/>
                          <a:ea typeface="+mn-ea"/>
                          <a:cs typeface="+mn-cs"/>
                        </a:rPr>
                        <a:t>10568874</a:t>
                      </a:r>
                    </a:p>
                    <a:p>
                      <a:endParaRPr lang="zh-CN" altLang="en-US" dirty="0">
                        <a:solidFill>
                          <a:schemeClr val="tx1"/>
                        </a:solidFill>
                        <a:latin typeface="Comic Sans MS" panose="030F0702030302020204" pitchFamily="66" charset="0"/>
                      </a:endParaRPr>
                    </a:p>
                  </a:txBody>
                  <a:tcPr>
                    <a:lnL>
                      <a:noFill/>
                    </a:lnL>
                    <a:lnR>
                      <a:noFill/>
                    </a:lnR>
                    <a:lnT w="25400" cmpd="sng">
                      <a:noFill/>
                    </a:lnT>
                    <a:lnB>
                      <a:noFill/>
                    </a:lnB>
                    <a:lnTlToBr w="12700" cmpd="sng">
                      <a:noFill/>
                      <a:prstDash val="solid"/>
                    </a:lnTlToBr>
                    <a:lnBlToTr w="12700" cmpd="sng">
                      <a:noFill/>
                      <a:prstDash val="solid"/>
                    </a:lnBlToTr>
                    <a:noFill/>
                  </a:tcPr>
                </a:tc>
                <a:tc>
                  <a:txBody>
                    <a:bodyPr/>
                    <a:lstStyle/>
                    <a:p>
                      <a:endParaRPr lang="en-US" altLang="zh-CN" dirty="0" smtClean="0">
                        <a:solidFill>
                          <a:schemeClr val="tx1"/>
                        </a:solidFill>
                        <a:latin typeface="Comic Sans MS" panose="030F0702030302020204" pitchFamily="66" charset="0"/>
                      </a:endParaRPr>
                    </a:p>
                    <a:p>
                      <a:r>
                        <a:rPr lang="en-US" altLang="zh-CN" dirty="0" smtClean="0">
                          <a:solidFill>
                            <a:schemeClr val="tx1"/>
                          </a:solidFill>
                          <a:latin typeface="Comic Sans MS" panose="030F0702030302020204" pitchFamily="66" charset="0"/>
                        </a:rPr>
                        <a:t>0.0632815</a:t>
                      </a:r>
                      <a:endParaRPr lang="en-US" altLang="zh-CN" dirty="0">
                        <a:solidFill>
                          <a:schemeClr val="tx1"/>
                        </a:solidFill>
                        <a:latin typeface="Comic Sans MS" panose="030F0702030302020204" pitchFamily="66" charset="0"/>
                      </a:endParaRPr>
                    </a:p>
                  </a:txBody>
                  <a:tcPr>
                    <a:lnL>
                      <a:noFill/>
                    </a:lnL>
                    <a:lnR>
                      <a:noFill/>
                    </a:lnR>
                    <a:lnT w="254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80120">
                <a:tc>
                  <a:txBody>
                    <a:bodyPr/>
                    <a:lstStyle/>
                    <a:p>
                      <a:r>
                        <a:rPr lang="en-US" altLang="zh-CN" dirty="0" smtClean="0">
                          <a:solidFill>
                            <a:schemeClr val="tx1"/>
                          </a:solidFill>
                          <a:latin typeface="Comic Sans MS" panose="030F0702030302020204" pitchFamily="66" charset="0"/>
                        </a:rPr>
                        <a:t>K-nearest neighbor</a:t>
                      </a:r>
                    </a:p>
                    <a:p>
                      <a:endParaRPr lang="zh-CN" altLang="en-US" dirty="0">
                        <a:latin typeface="Comic Sans MS" panose="030F0702030302020204" pitchFamily="66"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p>
                      <a:r>
                        <a:rPr lang="en-US" altLang="zh-CN" dirty="0" smtClean="0">
                          <a:solidFill>
                            <a:schemeClr val="tx1"/>
                          </a:solidFill>
                          <a:latin typeface="Comic Sans MS" panose="030F0702030302020204" pitchFamily="66" charset="0"/>
                        </a:rPr>
                        <a:t>652.7436</a:t>
                      </a:r>
                      <a:endParaRPr lang="zh-CN" altLang="en-US" dirty="0">
                        <a:solidFill>
                          <a:schemeClr val="tx1"/>
                        </a:solidFill>
                        <a:latin typeface="Comic Sans MS" panose="030F0702030302020204" pitchFamily="66"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p>
                      <a:r>
                        <a:rPr lang="en-US" altLang="zh-CN" sz="1800" b="0" strike="noStrike" spc="-1" dirty="0" smtClean="0">
                          <a:solidFill>
                            <a:srgbClr val="FFFFFF"/>
                          </a:solidFill>
                          <a:uFill>
                            <a:solidFill>
                              <a:srgbClr val="FFFFFF"/>
                            </a:solidFill>
                          </a:uFill>
                          <a:latin typeface="Comic Sans MS" panose="030F0702030302020204" pitchFamily="66" charset="0"/>
                        </a:rPr>
                        <a:t>3222374</a:t>
                      </a:r>
                      <a:endParaRPr lang="zh-CN" altLang="en-US" dirty="0">
                        <a:solidFill>
                          <a:schemeClr val="tx1"/>
                        </a:solidFill>
                        <a:latin typeface="Comic San MS"/>
                      </a:endParaRPr>
                    </a:p>
                  </a:txBody>
                  <a:tcPr>
                    <a:lnL>
                      <a:noFill/>
                    </a:lnL>
                    <a:lnR>
                      <a:noFill/>
                    </a:lnR>
                    <a:lnT>
                      <a:noFill/>
                    </a:lnT>
                    <a:lnB>
                      <a:noFill/>
                    </a:lnB>
                    <a:lnTlToBr w="12700" cmpd="sng">
                      <a:noFill/>
                      <a:prstDash val="solid"/>
                    </a:lnTlToBr>
                    <a:lnBlToTr w="12700" cmpd="sng">
                      <a:noFill/>
                      <a:prstDash val="solid"/>
                    </a:lnBlToTr>
                    <a:noFill/>
                  </a:tcPr>
                </a:tc>
                <a:tc>
                  <a:txBody>
                    <a:bodyPr/>
                    <a:lstStyle/>
                    <a:p>
                      <a:r>
                        <a:rPr lang="en-US" altLang="zh-CN" sz="1800" b="0" strike="noStrike" spc="-1" dirty="0" smtClean="0">
                          <a:solidFill>
                            <a:srgbClr val="FFFFFF"/>
                          </a:solidFill>
                          <a:uFill>
                            <a:solidFill>
                              <a:srgbClr val="FFFFFF"/>
                            </a:solidFill>
                          </a:uFill>
                          <a:latin typeface="Comic Sans MS" panose="030F0702030302020204" pitchFamily="66" charset="0"/>
                        </a:rPr>
                        <a:t>0.01929406</a:t>
                      </a:r>
                      <a:endParaRPr lang="zh-CN" altLang="en-US" dirty="0">
                        <a:solidFill>
                          <a:schemeClr val="tx1"/>
                        </a:solidFill>
                        <a:latin typeface="Comic San MS"/>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80120">
                <a:tc>
                  <a:txBody>
                    <a:bodyPr/>
                    <a:lstStyle/>
                    <a:p>
                      <a:r>
                        <a:rPr lang="en-US" altLang="zh-CN" dirty="0" smtClean="0">
                          <a:solidFill>
                            <a:schemeClr val="tx1"/>
                          </a:solidFill>
                          <a:latin typeface="Comic Sans MS" panose="030F0702030302020204" pitchFamily="66" charset="0"/>
                        </a:rPr>
                        <a:t>Random forest</a:t>
                      </a:r>
                      <a:endParaRPr lang="zh-CN" altLang="en-US" dirty="0">
                        <a:solidFill>
                          <a:schemeClr val="tx1"/>
                        </a:solidFill>
                        <a:latin typeface="Comic Sans MS" panose="030F0702030302020204" pitchFamily="66" charset="0"/>
                      </a:endParaRPr>
                    </a:p>
                  </a:txBody>
                  <a:tcPr>
                    <a:lnL>
                      <a:noFill/>
                    </a:lnL>
                    <a:lnR>
                      <a:noFill/>
                    </a:lnR>
                    <a:lnT>
                      <a:noFill/>
                    </a:lnT>
                    <a:lnB w="254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smtClean="0">
                        <a:solidFill>
                          <a:srgbClr val="FF0000"/>
                        </a:solidFill>
                        <a:latin typeface="Comic Sans MS" panose="030F07020303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latin typeface="Comic Sans MS" panose="030F0702030302020204" pitchFamily="66" charset="0"/>
                        </a:rPr>
                        <a:t>499.2281</a:t>
                      </a:r>
                    </a:p>
                    <a:p>
                      <a:endParaRPr lang="zh-CN" altLang="en-US" dirty="0">
                        <a:latin typeface="Comic Sans MS" panose="030F0702030302020204" pitchFamily="66" charset="0"/>
                      </a:endParaRPr>
                    </a:p>
                  </a:txBody>
                  <a:tcPr>
                    <a:lnL>
                      <a:noFill/>
                    </a:lnL>
                    <a:lnR>
                      <a:noFill/>
                    </a:lnR>
                    <a:lnT>
                      <a:noFill/>
                    </a:lnT>
                    <a:lnB w="254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kern="1200" dirty="0" smtClean="0">
                        <a:solidFill>
                          <a:srgbClr val="FF0000"/>
                        </a:solidFill>
                        <a:latin typeface="Comic Sans MS" panose="030F0702030302020204" pitchFamily="66"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rgbClr val="FF0000"/>
                          </a:solidFill>
                          <a:latin typeface="Comic Sans MS" panose="030F0702030302020204" pitchFamily="66" charset="0"/>
                          <a:ea typeface="+mn-ea"/>
                          <a:cs typeface="+mn-cs"/>
                        </a:rPr>
                        <a:t>1647601</a:t>
                      </a:r>
                    </a:p>
                    <a:p>
                      <a:endParaRPr lang="zh-CN" altLang="en-US" dirty="0">
                        <a:latin typeface="Comic Sans MS" panose="030F0702030302020204" pitchFamily="66" charset="0"/>
                      </a:endParaRPr>
                    </a:p>
                  </a:txBody>
                  <a:tcPr>
                    <a:lnL>
                      <a:noFill/>
                    </a:lnL>
                    <a:lnR>
                      <a:noFill/>
                    </a:lnR>
                    <a:lnT>
                      <a:noFill/>
                    </a:lnT>
                    <a:lnB w="25400" cmpd="sng">
                      <a:noFill/>
                    </a:lnB>
                    <a:lnTlToBr w="12700" cmpd="sng">
                      <a:noFill/>
                      <a:prstDash val="solid"/>
                    </a:lnTlToBr>
                    <a:lnBlToTr w="12700" cmpd="sng">
                      <a:noFill/>
                      <a:prstDash val="solid"/>
                    </a:lnBlToTr>
                    <a:noFill/>
                  </a:tcPr>
                </a:tc>
                <a:tc>
                  <a:txBody>
                    <a:bodyPr/>
                    <a:lstStyle/>
                    <a:p>
                      <a:r>
                        <a:rPr lang="en-US" altLang="zh-CN" dirty="0" smtClean="0">
                          <a:solidFill>
                            <a:srgbClr val="FF0000"/>
                          </a:solidFill>
                          <a:latin typeface="Comic Sans MS" panose="030F0702030302020204" pitchFamily="66" charset="0"/>
                        </a:rPr>
                        <a:t>0.00986506</a:t>
                      </a:r>
                      <a:endParaRPr lang="zh-CN" altLang="en-US" dirty="0">
                        <a:solidFill>
                          <a:srgbClr val="FF0000"/>
                        </a:solidFill>
                        <a:latin typeface="Comic Sans MS" panose="030F0702030302020204" pitchFamily="66" charset="0"/>
                      </a:endParaRPr>
                    </a:p>
                  </a:txBody>
                  <a:tcP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文本框 7"/>
              <p:cNvSpPr txBox="1"/>
              <p:nvPr/>
            </p:nvSpPr>
            <p:spPr>
              <a:xfrm>
                <a:off x="693812" y="1771700"/>
                <a:ext cx="3600400" cy="4969822"/>
              </a:xfrm>
              <a:prstGeom prst="rect">
                <a:avLst/>
              </a:prstGeom>
              <a:noFill/>
            </p:spPr>
            <p:txBody>
              <a:bodyPr wrap="square" rtlCol="0">
                <a:spAutoFit/>
              </a:bodyPr>
              <a:lstStyle/>
              <a:p>
                <a:pPr>
                  <a:lnSpc>
                    <a:spcPct val="90000"/>
                  </a:lnSpc>
                </a:pPr>
                <a:r>
                  <a:rPr lang="en-US" altLang="zh-CN" sz="2000" dirty="0" smtClean="0">
                    <a:latin typeface="Comic Sans MS" panose="030F0702030302020204" pitchFamily="66" charset="0"/>
                  </a:rPr>
                  <a:t>MAE(Mean absolute error):</a:t>
                </a:r>
              </a:p>
              <a:p>
                <a:pPr>
                  <a:lnSpc>
                    <a:spcPct val="90000"/>
                  </a:lnSpc>
                </a:pPr>
                <a:endParaRPr lang="en-US" altLang="zh-CN" sz="2000" dirty="0" smtClean="0">
                  <a:latin typeface="Comic Sans MS" panose="030F0702030302020204" pitchFamily="66" charset="0"/>
                </a:endParaRPr>
              </a:p>
              <a:p>
                <a:pPr>
                  <a:lnSpc>
                    <a:spcPct val="90000"/>
                  </a:lnSpc>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MAE</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𝑗</m:t>
                                      </m:r>
                                    </m:sub>
                                  </m:sSub>
                                </m:e>
                              </m:acc>
                            </m:e>
                          </m:d>
                        </m:e>
                      </m:nary>
                    </m:oMath>
                  </m:oMathPara>
                </a14:m>
                <a:endParaRPr lang="en-US" altLang="zh-CN" sz="2000" dirty="0">
                  <a:latin typeface="Comic San MS"/>
                </a:endParaRPr>
              </a:p>
              <a:p>
                <a:pPr>
                  <a:lnSpc>
                    <a:spcPct val="90000"/>
                  </a:lnSpc>
                </a:pPr>
                <a:endParaRPr lang="en-US" altLang="zh-CN" sz="2000" dirty="0" smtClean="0">
                  <a:latin typeface="Comic Sans MS" panose="030F0702030302020204" pitchFamily="66" charset="0"/>
                </a:endParaRPr>
              </a:p>
              <a:p>
                <a:pPr>
                  <a:lnSpc>
                    <a:spcPct val="90000"/>
                  </a:lnSpc>
                </a:pPr>
                <a:r>
                  <a:rPr lang="en-US" altLang="zh-CN" sz="2000" dirty="0" smtClean="0">
                    <a:latin typeface="Comic Sans MS" panose="030F0702030302020204" pitchFamily="66" charset="0"/>
                  </a:rPr>
                  <a:t>MSE(Mean squared error):</a:t>
                </a:r>
              </a:p>
              <a:p>
                <a:pPr>
                  <a:lnSpc>
                    <a:spcPct val="90000"/>
                  </a:lnSpc>
                </a:pPr>
                <a:endParaRPr lang="en-US" altLang="zh-CN" sz="2000" dirty="0" smtClean="0">
                  <a:latin typeface="Comic Sans MS" panose="030F0702030302020204" pitchFamily="66" charset="0"/>
                </a:endParaRPr>
              </a:p>
              <a:p>
                <a:pPr algn="ctr">
                  <a:lnSpc>
                    <a:spcPct val="90000"/>
                  </a:lnSpc>
                </a:pPr>
                <a14:m>
                  <m:oMathPara xmlns:m="http://schemas.openxmlformats.org/officeDocument/2006/math">
                    <m:oMathParaPr>
                      <m:jc m:val="centerGroup"/>
                    </m:oMathParaPr>
                    <m:oMath xmlns:m="http://schemas.openxmlformats.org/officeDocument/2006/math">
                      <m:r>
                        <m:rPr>
                          <m:sty m:val="p"/>
                        </m:rPr>
                        <a:rPr lang="en-US" altLang="zh-CN" sz="2000">
                          <a:latin typeface="Cambria Math" panose="02040503050406030204" pitchFamily="18" charset="0"/>
                        </a:rPr>
                        <m:t>M</m:t>
                      </m:r>
                      <m:r>
                        <m:rPr>
                          <m:sty m:val="p"/>
                        </m:rPr>
                        <a:rPr lang="en-US" altLang="zh-CN" sz="2000" b="0" i="0" smtClean="0">
                          <a:latin typeface="Cambria Math" panose="02040503050406030204" pitchFamily="18" charset="0"/>
                        </a:rPr>
                        <m:t>S</m:t>
                      </m:r>
                      <m:r>
                        <m:rPr>
                          <m:sty m:val="p"/>
                        </m:rPr>
                        <a:rPr lang="en-US" altLang="zh-CN" sz="2000">
                          <a:latin typeface="Cambria Math" panose="02040503050406030204" pitchFamily="18" charset="0"/>
                        </a:rPr>
                        <m:t>E</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nary>
                        <m:naryPr>
                          <m:chr m:val="∑"/>
                          <m:ctrlPr>
                            <a:rPr lang="en-US" altLang="zh-CN" sz="2000" i="1" smtClean="0">
                              <a:latin typeface="Cambria Math" panose="02040503050406030204" pitchFamily="18" charset="0"/>
                            </a:rPr>
                          </m:ctrlPr>
                        </m:naryPr>
                        <m:sub>
                          <m:r>
                            <a:rPr lang="en-US" altLang="zh-CN" sz="2000" b="0" i="1" smtClean="0">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p>
                            <m:sSupPr>
                              <m:ctrlPr>
                                <a:rPr lang="en-US" altLang="zh-CN" sz="2000" i="1" smtClean="0">
                                  <a:latin typeface="Cambria Math" panose="02040503050406030204" pitchFamily="18" charset="0"/>
                                </a:rPr>
                              </m:ctrlPr>
                            </m:sSupPr>
                            <m:e>
                              <m:d>
                                <m:dPr>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e>
                                  </m:acc>
                                </m:e>
                              </m:d>
                            </m:e>
                            <m:sup>
                              <m:r>
                                <a:rPr lang="en-US" altLang="zh-CN" sz="2000" b="0" i="1" smtClean="0">
                                  <a:latin typeface="Cambria Math" panose="02040503050406030204" pitchFamily="18" charset="0"/>
                                </a:rPr>
                                <m:t>2</m:t>
                              </m:r>
                            </m:sup>
                          </m:sSup>
                        </m:e>
                      </m:nary>
                    </m:oMath>
                  </m:oMathPara>
                </a14:m>
                <a:endParaRPr lang="en-US" altLang="zh-CN" sz="2000" dirty="0" smtClean="0">
                  <a:latin typeface="Comic Sans MS" panose="030F0702030302020204" pitchFamily="66" charset="0"/>
                </a:endParaRPr>
              </a:p>
              <a:p>
                <a:pPr>
                  <a:lnSpc>
                    <a:spcPct val="90000"/>
                  </a:lnSpc>
                </a:pPr>
                <a:endParaRPr lang="en-US" altLang="zh-CN" sz="2000" dirty="0" smtClean="0">
                  <a:latin typeface="Comic Sans MS" panose="030F0702030302020204" pitchFamily="66" charset="0"/>
                </a:endParaRPr>
              </a:p>
              <a:p>
                <a:pPr>
                  <a:lnSpc>
                    <a:spcPct val="90000"/>
                  </a:lnSpc>
                </a:pPr>
                <a:r>
                  <a:rPr lang="en-US" altLang="zh-CN" sz="2000" dirty="0" smtClean="0">
                    <a:latin typeface="Comic Sans MS" panose="030F0702030302020204" pitchFamily="66" charset="0"/>
                  </a:rPr>
                  <a:t>RMSE(Root mean squared error):</a:t>
                </a:r>
              </a:p>
              <a:p>
                <a:pPr>
                  <a:lnSpc>
                    <a:spcPct val="90000"/>
                  </a:lnSpc>
                </a:pPr>
                <a:endParaRPr lang="en-US" altLang="zh-CN" sz="2000" dirty="0">
                  <a:latin typeface="Comic Sans MS" panose="030F0702030302020204" pitchFamily="66" charset="0"/>
                </a:endParaRPr>
              </a:p>
              <a:p>
                <a:pPr>
                  <a:lnSpc>
                    <a:spcPct val="90000"/>
                  </a:lnSpc>
                </a:pPr>
                <a:r>
                  <a:rPr lang="en-US" altLang="zh-CN" sz="2000" dirty="0" smtClean="0">
                    <a:latin typeface="Comic Sans MS" panose="030F0702030302020204" pitchFamily="66" charset="0"/>
                  </a:rPr>
                  <a:t> </a:t>
                </a:r>
                <a14:m>
                  <m:oMath xmlns:m="http://schemas.openxmlformats.org/officeDocument/2006/math">
                    <m:r>
                      <a:rPr lang="en-US" altLang="zh-CN" sz="2000">
                        <a:latin typeface="Cambria Math" panose="02040503050406030204" pitchFamily="18" charset="0"/>
                      </a:rPr>
                      <m:t> </m:t>
                    </m:r>
                    <m:r>
                      <a:rPr lang="en-US" altLang="zh-CN" sz="2000" b="0" i="0" smtClean="0">
                        <a:latin typeface="Cambria Math" panose="02040503050406030204" pitchFamily="18" charset="0"/>
                      </a:rPr>
                      <m:t>       </m:t>
                    </m:r>
                    <m:r>
                      <m:rPr>
                        <m:sty m:val="p"/>
                      </m:rPr>
                      <a:rPr lang="en-US" altLang="zh-CN" sz="2000" b="0" i="0" smtClean="0">
                        <a:latin typeface="Cambria Math" panose="02040503050406030204" pitchFamily="18" charset="0"/>
                      </a:rPr>
                      <m:t>RMSE</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𝑖</m:t>
                                </m:r>
                              </m:sup>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𝑦</m:t>
                                                </m:r>
                                              </m:e>
                                            </m:acc>
                                          </m:e>
                                          <m:sub>
                                            <m:r>
                                              <a:rPr lang="en-US" altLang="zh-CN" sz="2000" b="0" i="1" smtClean="0">
                                                <a:latin typeface="Cambria Math" panose="02040503050406030204" pitchFamily="18" charset="0"/>
                                              </a:rPr>
                                              <m:t>𝑖</m:t>
                                            </m:r>
                                          </m:sub>
                                        </m:sSub>
                                      </m:e>
                                    </m:d>
                                  </m:e>
                                  <m:sup>
                                    <m:r>
                                      <a:rPr lang="en-US" altLang="zh-CN" sz="2000" b="0" i="1" smtClean="0">
                                        <a:latin typeface="Cambria Math" panose="02040503050406030204" pitchFamily="18" charset="0"/>
                                      </a:rPr>
                                      <m:t>2</m:t>
                                    </m:r>
                                  </m:sup>
                                </m:sSup>
                              </m:e>
                            </m:nary>
                          </m:num>
                          <m:den>
                            <m:r>
                              <a:rPr lang="en-US" altLang="zh-CN" sz="2000" b="0" i="1" smtClean="0">
                                <a:latin typeface="Cambria Math" panose="02040503050406030204" pitchFamily="18" charset="0"/>
                              </a:rPr>
                              <m:t>𝑛</m:t>
                            </m:r>
                          </m:den>
                        </m:f>
                      </m:e>
                    </m:rad>
                  </m:oMath>
                </a14:m>
                <a:endParaRPr lang="en-US" altLang="zh-CN" sz="2000" dirty="0" smtClean="0">
                  <a:latin typeface="Comic Sans MS" panose="030F0702030302020204" pitchFamily="66" charset="0"/>
                </a:endParaRPr>
              </a:p>
              <a:p>
                <a:pPr>
                  <a:lnSpc>
                    <a:spcPct val="90000"/>
                  </a:lnSpc>
                </a:pPr>
                <a:endParaRPr lang="zh-CN" altLang="en-US" sz="2000" dirty="0">
                  <a:latin typeface="Comic Sans MS" panose="030F0702030302020204" pitchFamily="66"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93812" y="1771700"/>
                <a:ext cx="3600400" cy="4969822"/>
              </a:xfrm>
              <a:prstGeom prst="rect">
                <a:avLst/>
              </a:prstGeom>
              <a:blipFill rotWithShape="0">
                <a:blip r:embed="rId3"/>
                <a:stretch>
                  <a:fillRect l="-1864" t="-13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0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Project description</a:t>
            </a:r>
            <a:endParaRPr lang="en-US" dirty="0">
              <a:latin typeface="Comic Sans MS" panose="030F0702030302020204" pitchFamily="66" charset="0"/>
            </a:endParaRPr>
          </a:p>
        </p:txBody>
      </p:sp>
      <p:sp>
        <p:nvSpPr>
          <p:cNvPr id="14" name="Content Placeholder 13"/>
          <p:cNvSpPr>
            <a:spLocks noGrp="1"/>
          </p:cNvSpPr>
          <p:nvPr>
            <p:ph idx="1"/>
          </p:nvPr>
        </p:nvSpPr>
        <p:spPr/>
        <p:txBody>
          <a:bodyPr/>
          <a:lstStyle/>
          <a:p>
            <a:r>
              <a:rPr lang="en-US" altLang="zh-CN" dirty="0" smtClean="0">
                <a:latin typeface="Comic Sans MS" panose="030F0702030302020204" pitchFamily="66" charset="0"/>
              </a:rPr>
              <a:t>Final project of CS 540 </a:t>
            </a:r>
          </a:p>
          <a:p>
            <a:r>
              <a:rPr lang="en-US" dirty="0" smtClean="0">
                <a:latin typeface="Comic Sans MS" panose="030F0702030302020204" pitchFamily="66" charset="0"/>
              </a:rPr>
              <a:t>Finished with R language</a:t>
            </a:r>
          </a:p>
          <a:p>
            <a:r>
              <a:rPr lang="en-US" dirty="0" smtClean="0">
                <a:latin typeface="Comic Sans MS" panose="030F0702030302020204" pitchFamily="66" charset="0"/>
              </a:rPr>
              <a:t>Combined with crawler and data analysis</a:t>
            </a:r>
          </a:p>
          <a:p>
            <a:r>
              <a:rPr lang="en-US" altLang="zh-CN" dirty="0" smtClean="0">
                <a:latin typeface="Comic Sans MS" panose="030F0702030302020204" pitchFamily="66" charset="0"/>
              </a:rPr>
              <a:t>Compare </a:t>
            </a:r>
            <a:r>
              <a:rPr lang="en-US" dirty="0" smtClean="0">
                <a:latin typeface="Comic Sans MS" panose="030F0702030302020204" pitchFamily="66" charset="0"/>
              </a:rPr>
              <a:t>four machine learning models</a:t>
            </a:r>
          </a:p>
          <a:p>
            <a:endParaRPr lang="en-US" dirty="0">
              <a:latin typeface="Comic Sans MS" panose="030F0702030302020204" pitchFamily="66" charset="0"/>
            </a:endParaRP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Reference</a:t>
            </a:r>
            <a:endParaRPr lang="en-US" dirty="0">
              <a:latin typeface="Comic Sans MS" panose="030F0702030302020204" pitchFamily="66" charset="0"/>
            </a:endParaRPr>
          </a:p>
        </p:txBody>
      </p:sp>
      <p:sp>
        <p:nvSpPr>
          <p:cNvPr id="4" name="内容占位符 3"/>
          <p:cNvSpPr>
            <a:spLocks noGrp="1"/>
          </p:cNvSpPr>
          <p:nvPr>
            <p:ph idx="1"/>
          </p:nvPr>
        </p:nvSpPr>
        <p:spPr>
          <a:xfrm>
            <a:off x="1522414" y="1905000"/>
            <a:ext cx="10116614" cy="4267200"/>
          </a:xfrm>
        </p:spPr>
        <p:txBody>
          <a:bodyPr>
            <a:normAutofit/>
          </a:bodyPr>
          <a:lstStyle/>
          <a:p>
            <a:r>
              <a:rPr lang="en-US" altLang="zh-CN" sz="1900" dirty="0" smtClean="0">
                <a:latin typeface="Comic Sans MS" panose="030F0702030302020204" pitchFamily="66" charset="0"/>
              </a:rPr>
              <a:t>Wang </a:t>
            </a:r>
            <a:r>
              <a:rPr lang="en-US" altLang="zh-CN" sz="1900" dirty="0">
                <a:latin typeface="Comic Sans MS" panose="030F0702030302020204" pitchFamily="66" charset="0"/>
              </a:rPr>
              <a:t>Y.-F. Predicting Stock Price Using Fuzzy Grey Prediction System. Expert Systems With </a:t>
            </a:r>
            <a:r>
              <a:rPr lang="en-US" altLang="zh-CN" sz="1900" dirty="0" smtClean="0">
                <a:latin typeface="Comic Sans MS" panose="030F0702030302020204" pitchFamily="66" charset="0"/>
              </a:rPr>
              <a:t>Applications</a:t>
            </a:r>
            <a:r>
              <a:rPr lang="en-US" altLang="zh-CN" sz="1900" dirty="0">
                <a:latin typeface="Comic Sans MS" panose="030F0702030302020204" pitchFamily="66" charset="0"/>
              </a:rPr>
              <a:t>, 22(1), 33-38, 2002. </a:t>
            </a:r>
          </a:p>
          <a:p>
            <a:r>
              <a:rPr lang="en-US" altLang="zh-CN" sz="1900" dirty="0" err="1" smtClean="0">
                <a:latin typeface="Comic Sans MS" panose="030F0702030302020204" pitchFamily="66" charset="0"/>
              </a:rPr>
              <a:t>Grolemund</a:t>
            </a:r>
            <a:r>
              <a:rPr lang="en-US" altLang="zh-CN" sz="1900" dirty="0">
                <a:latin typeface="Comic Sans MS" panose="030F0702030302020204" pitchFamily="66" charset="0"/>
              </a:rPr>
              <a:t>, G., &amp; Wickham, H. R for Data Science. </a:t>
            </a:r>
          </a:p>
          <a:p>
            <a:r>
              <a:rPr lang="en-US" altLang="zh-CN" sz="1900" dirty="0" smtClean="0">
                <a:latin typeface="Comic Sans MS" panose="030F0702030302020204" pitchFamily="66" charset="0"/>
              </a:rPr>
              <a:t>Statistics Solutions</a:t>
            </a:r>
            <a:r>
              <a:rPr lang="en-US" altLang="zh-CN" sz="1900" dirty="0">
                <a:latin typeface="Comic Sans MS" panose="030F0702030302020204" pitchFamily="66" charset="0"/>
              </a:rPr>
              <a:t>. What is Multiple Linear Regression.</a:t>
            </a:r>
          </a:p>
          <a:p>
            <a:r>
              <a:rPr lang="en-US" altLang="zh-CN" sz="1900" dirty="0" smtClean="0">
                <a:latin typeface="Comic Sans MS" panose="030F0702030302020204" pitchFamily="66" charset="0"/>
              </a:rPr>
              <a:t>Statistic</a:t>
            </a:r>
            <a:r>
              <a:rPr lang="en-US" altLang="zh-CN" sz="1900" dirty="0">
                <a:latin typeface="Comic Sans MS" panose="030F0702030302020204" pitchFamily="66" charset="0"/>
              </a:rPr>
              <a:t>. Random Forests.</a:t>
            </a:r>
          </a:p>
          <a:p>
            <a:r>
              <a:rPr lang="en-US" altLang="zh-CN" sz="1900" dirty="0" smtClean="0">
                <a:latin typeface="Comic Sans MS" panose="030F0702030302020204" pitchFamily="66" charset="0"/>
              </a:rPr>
              <a:t>https</a:t>
            </a:r>
            <a:r>
              <a:rPr lang="en-US" altLang="zh-CN" sz="1900" dirty="0">
                <a:latin typeface="Comic Sans MS" panose="030F0702030302020204" pitchFamily="66" charset="0"/>
              </a:rPr>
              <a:t>://www.ritani.com/blog/diamonds/brilliant-cut-diamonds/attachment/hearts-and-arrows-igl</a:t>
            </a:r>
            <a:r>
              <a:rPr lang="en-US" altLang="zh-CN" sz="1900" dirty="0" smtClean="0">
                <a:latin typeface="Comic Sans MS" panose="030F0702030302020204" pitchFamily="66" charset="0"/>
              </a:rPr>
              <a:t>/</a:t>
            </a:r>
          </a:p>
          <a:p>
            <a:r>
              <a:rPr lang="en-US" altLang="zh-CN" sz="1900" dirty="0">
                <a:latin typeface="Comic Sans MS" panose="030F0702030302020204" pitchFamily="66" charset="0"/>
              </a:rPr>
              <a:t>https://yiaimer.wordpress.com/2011/02/18/%E4%B9%B0%E9%92%BB%E7%9F%B3%E8%AE%B0-2</a:t>
            </a:r>
            <a:r>
              <a:rPr lang="en-US" altLang="zh-CN" sz="1900" dirty="0" smtClean="0">
                <a:latin typeface="Comic Sans MS" panose="030F0702030302020204" pitchFamily="66" charset="0"/>
              </a:rPr>
              <a:t>/</a:t>
            </a:r>
            <a:endParaRPr lang="en-US" altLang="zh-CN" dirty="0" smtClean="0">
              <a:latin typeface="Comic Sans MS" panose="030F0702030302020204" pitchFamily="66" charset="0"/>
            </a:endParaRPr>
          </a:p>
          <a:p>
            <a:endParaRPr lang="en-US" altLang="zh-CN" dirty="0" smtClean="0">
              <a:latin typeface="Comic Sans MS" panose="030F0702030302020204" pitchFamily="66" charset="0"/>
            </a:endParaRPr>
          </a:p>
          <a:p>
            <a:pPr lvl="1"/>
            <a:endParaRPr lang="en-US" altLang="zh-CN" dirty="0" smtClean="0">
              <a:latin typeface="Comic Sans MS" panose="030F0702030302020204" pitchFamily="66" charset="0"/>
            </a:endParaRPr>
          </a:p>
          <a:p>
            <a:pPr marL="0" indent="0">
              <a:buNone/>
            </a:pPr>
            <a:endParaRPr lang="en-US" altLang="zh-CN" dirty="0" smtClean="0">
              <a:latin typeface="Comic Sans MS" panose="030F0702030302020204" pitchFamily="66" charset="0"/>
            </a:endParaRPr>
          </a:p>
          <a:p>
            <a:endParaRPr lang="en-US" altLang="zh-CN" dirty="0" smtClean="0">
              <a:latin typeface="Comic Sans MS" panose="030F0702030302020204" pitchFamily="66" charset="0"/>
            </a:endParaRPr>
          </a:p>
          <a:p>
            <a:pPr marL="0" indent="0">
              <a:buNone/>
            </a:pPr>
            <a:endParaRPr lang="zh-CN" altLang="en-US" dirty="0">
              <a:latin typeface="Comic Sans MS" panose="030F0702030302020204" pitchFamily="66" charset="0"/>
            </a:endParaRPr>
          </a:p>
        </p:txBody>
      </p:sp>
    </p:spTree>
    <p:extLst>
      <p:ext uri="{BB962C8B-B14F-4D97-AF65-F5344CB8AC3E}">
        <p14:creationId xmlns:p14="http://schemas.microsoft.com/office/powerpoint/2010/main" val="166815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782043" y="3921635"/>
            <a:ext cx="5958706" cy="2636773"/>
          </a:xfrm>
          <a:prstGeom prst="rect">
            <a:avLst/>
          </a:prstGeom>
        </p:spPr>
      </p:pic>
      <p:pic>
        <p:nvPicPr>
          <p:cNvPr id="6"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2043" y="3925654"/>
            <a:ext cx="5958707" cy="2636723"/>
          </a:xfrm>
          <a:prstGeom prst="rect">
            <a:avLst/>
          </a:prstGeom>
        </p:spPr>
      </p:pic>
      <p:sp>
        <p:nvSpPr>
          <p:cNvPr id="13" name="Title 12"/>
          <p:cNvSpPr>
            <a:spLocks noGrp="1"/>
          </p:cNvSpPr>
          <p:nvPr>
            <p:ph type="title"/>
          </p:nvPr>
        </p:nvSpPr>
        <p:spPr/>
        <p:txBody>
          <a:bodyPr/>
          <a:lstStyle/>
          <a:p>
            <a:r>
              <a:rPr lang="en-US" altLang="zh-CN" dirty="0" smtClean="0">
                <a:latin typeface="Comic Sans MS" panose="030F0702030302020204" pitchFamily="66" charset="0"/>
              </a:rPr>
              <a:t>Source of data</a:t>
            </a:r>
            <a:endParaRPr lang="en-US" dirty="0">
              <a:latin typeface="Comic Sans MS" panose="030F0702030302020204" pitchFamily="66" charset="0"/>
            </a:endParaRPr>
          </a:p>
        </p:txBody>
      </p:sp>
      <p:sp>
        <p:nvSpPr>
          <p:cNvPr id="14" name="Content Placeholder 13"/>
          <p:cNvSpPr>
            <a:spLocks noGrp="1"/>
          </p:cNvSpPr>
          <p:nvPr>
            <p:ph idx="1"/>
          </p:nvPr>
        </p:nvSpPr>
        <p:spPr>
          <a:xfrm>
            <a:off x="1594422" y="1970112"/>
            <a:ext cx="9540550" cy="4267200"/>
          </a:xfrm>
        </p:spPr>
        <p:txBody>
          <a:bodyPr/>
          <a:lstStyle/>
          <a:p>
            <a:r>
              <a:rPr lang="en-US" altLang="zh-CN" dirty="0" smtClean="0">
                <a:latin typeface="Comic Sans MS" panose="030F0702030302020204" pitchFamily="66" charset="0"/>
              </a:rPr>
              <a:t>All data from diamond search engine</a:t>
            </a:r>
          </a:p>
          <a:p>
            <a:pPr lvl="1"/>
            <a:r>
              <a:rPr lang="en-US" altLang="zh-CN" dirty="0">
                <a:latin typeface="Comic Sans MS" panose="030F0702030302020204" pitchFamily="66" charset="0"/>
              </a:rPr>
              <a:t>http://</a:t>
            </a:r>
            <a:r>
              <a:rPr lang="en-US" altLang="zh-CN" dirty="0" smtClean="0">
                <a:latin typeface="Comic Sans MS" panose="030F0702030302020204" pitchFamily="66" charset="0"/>
              </a:rPr>
              <a:t>www.diamondse.info/diamond-prices.asp</a:t>
            </a:r>
            <a:endParaRPr lang="en-US" dirty="0" smtClean="0">
              <a:latin typeface="Comic Sans MS" panose="030F0702030302020204" pitchFamily="66" charset="0"/>
            </a:endParaRPr>
          </a:p>
          <a:p>
            <a:r>
              <a:rPr lang="en-US" altLang="zh-CN" dirty="0" smtClean="0">
                <a:latin typeface="Comic Sans MS" panose="030F0702030302020204" pitchFamily="66" charset="0"/>
              </a:rPr>
              <a:t>Analysis and </a:t>
            </a:r>
            <a:r>
              <a:rPr lang="en-US" altLang="zh-CN" dirty="0">
                <a:latin typeface="Comic Sans MS" panose="030F0702030302020204" pitchFamily="66" charset="0"/>
              </a:rPr>
              <a:t>c</a:t>
            </a:r>
            <a:r>
              <a:rPr lang="en-US" dirty="0" smtClean="0">
                <a:latin typeface="Comic Sans MS" panose="030F0702030302020204" pitchFamily="66" charset="0"/>
              </a:rPr>
              <a:t>ollected with R crawler- </a:t>
            </a:r>
            <a:r>
              <a:rPr lang="en-US" dirty="0" err="1" smtClean="0">
                <a:latin typeface="Comic Sans MS" panose="030F0702030302020204" pitchFamily="66" charset="0"/>
              </a:rPr>
              <a:t>rverst</a:t>
            </a:r>
            <a:endParaRPr lang="en-US" dirty="0" smtClean="0">
              <a:latin typeface="Comic Sans MS" panose="030F0702030302020204" pitchFamily="66" charset="0"/>
            </a:endParaRPr>
          </a:p>
          <a:p>
            <a:r>
              <a:rPr lang="en-US" altLang="zh-CN" dirty="0">
                <a:latin typeface="Comic Sans MS" panose="030F0702030302020204" pitchFamily="66" charset="0"/>
              </a:rPr>
              <a:t>More than 500000 round diamonds info </a:t>
            </a:r>
            <a:r>
              <a:rPr lang="en-US" altLang="zh-CN" dirty="0" smtClean="0">
                <a:latin typeface="Comic Sans MS" panose="030F0702030302020204" pitchFamily="66" charset="0"/>
              </a:rPr>
              <a:t>collected (15/10/2017)</a:t>
            </a:r>
            <a:endParaRPr lang="en-US" dirty="0" smtClean="0">
              <a:latin typeface="Comic Sans MS" panose="030F0702030302020204" pitchFamily="66" charset="0"/>
            </a:endParaRPr>
          </a:p>
          <a:p>
            <a:endParaRPr lang="en-US" dirty="0">
              <a:latin typeface="Comic Sans MS" panose="030F0702030302020204" pitchFamily="66" charset="0"/>
            </a:endParaRPr>
          </a:p>
        </p:txBody>
      </p:sp>
      <p:pic>
        <p:nvPicPr>
          <p:cNvPr id="3" name="图片 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043" y="3917666"/>
            <a:ext cx="5958706" cy="2640132"/>
          </a:xfrm>
          <a:prstGeom prst="rect">
            <a:avLst/>
          </a:prstGeom>
        </p:spPr>
      </p:pic>
    </p:spTree>
    <p:extLst>
      <p:ext uri="{BB962C8B-B14F-4D97-AF65-F5344CB8AC3E}">
        <p14:creationId xmlns:p14="http://schemas.microsoft.com/office/powerpoint/2010/main" val="19409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Source of data</a:t>
            </a:r>
            <a:endParaRPr lang="en-US" dirty="0">
              <a:latin typeface="Comic Sans MS" panose="030F0702030302020204" pitchFamily="66" charset="0"/>
            </a:endParaRPr>
          </a:p>
        </p:txBody>
      </p:sp>
      <p:sp>
        <p:nvSpPr>
          <p:cNvPr id="14" name="Content Placeholder 13"/>
          <p:cNvSpPr>
            <a:spLocks noGrp="1"/>
          </p:cNvSpPr>
          <p:nvPr>
            <p:ph idx="1"/>
          </p:nvPr>
        </p:nvSpPr>
        <p:spPr/>
        <p:txBody>
          <a:bodyPr>
            <a:normAutofit/>
          </a:bodyPr>
          <a:lstStyle/>
          <a:p>
            <a:r>
              <a:rPr lang="en-US" altLang="zh-CN" dirty="0" smtClean="0">
                <a:latin typeface="Comic Sans MS" panose="030F0702030302020204" pitchFamily="66" charset="0"/>
              </a:rPr>
              <a:t>Separate measurements in to </a:t>
            </a:r>
            <a:r>
              <a:rPr lang="en-US" altLang="zh-CN" dirty="0" smtClean="0">
                <a:latin typeface="Comic Sans MS" panose="030F0702030302020204" pitchFamily="66" charset="0"/>
              </a:rPr>
              <a:t>x, </a:t>
            </a:r>
            <a:r>
              <a:rPr lang="en-US" altLang="zh-CN" dirty="0" smtClean="0">
                <a:latin typeface="Comic Sans MS" panose="030F0702030302020204" pitchFamily="66" charset="0"/>
              </a:rPr>
              <a:t>y, z.</a:t>
            </a:r>
          </a:p>
          <a:p>
            <a:r>
              <a:rPr lang="en-US" altLang="zh-CN" dirty="0" smtClean="0">
                <a:latin typeface="Comic Sans MS" panose="030F0702030302020204" pitchFamily="66" charset="0"/>
              </a:rPr>
              <a:t>Omit NA and 0 values. </a:t>
            </a:r>
          </a:p>
          <a:p>
            <a:pPr lvl="1"/>
            <a:r>
              <a:rPr lang="en-US" altLang="zh-CN" dirty="0" smtClean="0">
                <a:latin typeface="Comic Sans MS" panose="030F0702030302020204" pitchFamily="66" charset="0"/>
              </a:rPr>
              <a:t>Price, carat, table, depth</a:t>
            </a:r>
            <a:r>
              <a:rPr lang="zh-CN" altLang="en-US" dirty="0" smtClean="0">
                <a:latin typeface="Comic Sans MS" panose="030F0702030302020204" pitchFamily="66" charset="0"/>
              </a:rPr>
              <a:t>：</a:t>
            </a:r>
            <a:r>
              <a:rPr lang="en-US" altLang="zh-CN" dirty="0" smtClean="0">
                <a:latin typeface="Comic Sans MS" panose="030F0702030302020204" pitchFamily="66" charset="0"/>
              </a:rPr>
              <a:t>Numerical variables</a:t>
            </a:r>
          </a:p>
          <a:p>
            <a:pPr lvl="1"/>
            <a:r>
              <a:rPr lang="en-US" altLang="zh-CN" dirty="0" smtClean="0">
                <a:latin typeface="Comic Sans MS" panose="030F0702030302020204" pitchFamily="66" charset="0"/>
              </a:rPr>
              <a:t>Shape: Round</a:t>
            </a:r>
          </a:p>
          <a:p>
            <a:pPr lvl="1"/>
            <a:r>
              <a:rPr lang="en-US" dirty="0" smtClean="0">
                <a:latin typeface="Comic Sans MS" panose="030F0702030302020204" pitchFamily="66" charset="0"/>
              </a:rPr>
              <a:t>Cut: 3 grades ( Good, </a:t>
            </a:r>
            <a:r>
              <a:rPr lang="en-US" dirty="0" err="1" smtClean="0">
                <a:latin typeface="Comic Sans MS" panose="030F0702030302020204" pitchFamily="66" charset="0"/>
              </a:rPr>
              <a:t>V.Good</a:t>
            </a:r>
            <a:r>
              <a:rPr lang="en-US" dirty="0" smtClean="0">
                <a:latin typeface="Comic Sans MS" panose="030F0702030302020204" pitchFamily="66" charset="0"/>
              </a:rPr>
              <a:t>, Ideal)</a:t>
            </a:r>
          </a:p>
          <a:p>
            <a:pPr lvl="1"/>
            <a:r>
              <a:rPr lang="en-US" dirty="0" smtClean="0">
                <a:latin typeface="Comic Sans MS" panose="030F0702030302020204" pitchFamily="66" charset="0"/>
              </a:rPr>
              <a:t>Color: 9 grades (D</a:t>
            </a:r>
            <a:r>
              <a:rPr lang="en-US" altLang="zh-CN" dirty="0" smtClean="0">
                <a:latin typeface="Comic Sans MS" panose="030F0702030302020204" pitchFamily="66" charset="0"/>
              </a:rPr>
              <a:t>,E,F,G,H,I,J,K, L</a:t>
            </a:r>
            <a:r>
              <a:rPr lang="en-US" dirty="0" smtClean="0">
                <a:latin typeface="Comic Sans MS" panose="030F0702030302020204" pitchFamily="66" charset="0"/>
              </a:rPr>
              <a:t>)</a:t>
            </a:r>
          </a:p>
          <a:p>
            <a:pPr lvl="1"/>
            <a:r>
              <a:rPr lang="en-US" altLang="zh-CN" dirty="0" smtClean="0">
                <a:latin typeface="Comic Sans MS" panose="030F0702030302020204" pitchFamily="66" charset="0"/>
              </a:rPr>
              <a:t>Clarity: </a:t>
            </a:r>
            <a:r>
              <a:rPr lang="en-US" altLang="zh-CN" dirty="0">
                <a:latin typeface="Comic Sans MS" panose="030F0702030302020204" pitchFamily="66" charset="0"/>
              </a:rPr>
              <a:t>9</a:t>
            </a:r>
            <a:r>
              <a:rPr lang="en-US" altLang="zh-CN" dirty="0" smtClean="0">
                <a:latin typeface="Comic Sans MS" panose="030F0702030302020204" pitchFamily="66" charset="0"/>
              </a:rPr>
              <a:t> grades (IF,VVS1,VVS2,VS1,VS2,SI1,SI2,I1,I2)</a:t>
            </a:r>
          </a:p>
          <a:p>
            <a:pPr lvl="1"/>
            <a:r>
              <a:rPr lang="en-US" altLang="zh-CN" dirty="0" smtClean="0">
                <a:latin typeface="Comic Sans MS" panose="030F0702030302020204" pitchFamily="66" charset="0"/>
              </a:rPr>
              <a:t>Cert: 9 grades ( GIA, AGS, EGL,IGI,HRD,EGL USA, EGL INIFI, EGL ISRAEL, Others)</a:t>
            </a:r>
            <a:endParaRPr lang="en-US" dirty="0">
              <a:latin typeface="Comic Sans MS" panose="030F0702030302020204" pitchFamily="66" charset="0"/>
            </a:endParaRPr>
          </a:p>
        </p:txBody>
      </p:sp>
    </p:spTree>
    <p:extLst>
      <p:ext uri="{BB962C8B-B14F-4D97-AF65-F5344CB8AC3E}">
        <p14:creationId xmlns:p14="http://schemas.microsoft.com/office/powerpoint/2010/main" val="383805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First step: general analysis</a:t>
            </a:r>
            <a:endParaRPr lang="en-US" dirty="0">
              <a:latin typeface="Comic Sans MS" panose="030F0702030302020204" pitchFamily="66" charset="0"/>
            </a:endParaRPr>
          </a:p>
        </p:txBody>
      </p:sp>
      <p:pic>
        <p:nvPicPr>
          <p:cNvPr id="2" name="内容占位符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29916" y="1572450"/>
            <a:ext cx="9396534" cy="5285550"/>
          </a:xfrm>
        </p:spPr>
      </p:pic>
      <p:sp>
        <p:nvSpPr>
          <p:cNvPr id="3" name="文本框 2"/>
          <p:cNvSpPr txBox="1"/>
          <p:nvPr/>
        </p:nvSpPr>
        <p:spPr>
          <a:xfrm>
            <a:off x="11130582" y="1751699"/>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Carat</a:t>
            </a:r>
            <a:endParaRPr lang="zh-CN" altLang="en-US" sz="2400" dirty="0">
              <a:latin typeface="Comic Sans MS" panose="030F0702030302020204" pitchFamily="66" charset="0"/>
            </a:endParaRPr>
          </a:p>
        </p:txBody>
      </p:sp>
      <p:sp>
        <p:nvSpPr>
          <p:cNvPr id="5" name="文本框 4"/>
          <p:cNvSpPr txBox="1"/>
          <p:nvPr/>
        </p:nvSpPr>
        <p:spPr>
          <a:xfrm>
            <a:off x="11130582" y="2230309"/>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Cut</a:t>
            </a:r>
            <a:endParaRPr lang="zh-CN" altLang="en-US" sz="2400" dirty="0">
              <a:latin typeface="Comic Sans MS" panose="030F0702030302020204" pitchFamily="66" charset="0"/>
            </a:endParaRPr>
          </a:p>
        </p:txBody>
      </p:sp>
      <p:sp>
        <p:nvSpPr>
          <p:cNvPr id="6" name="文本框 5"/>
          <p:cNvSpPr txBox="1"/>
          <p:nvPr/>
        </p:nvSpPr>
        <p:spPr>
          <a:xfrm>
            <a:off x="11130582" y="2708920"/>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Color</a:t>
            </a:r>
            <a:endParaRPr lang="zh-CN" altLang="en-US" sz="2400" dirty="0">
              <a:latin typeface="Comic Sans MS" panose="030F0702030302020204" pitchFamily="66" charset="0"/>
            </a:endParaRPr>
          </a:p>
        </p:txBody>
      </p:sp>
      <p:sp>
        <p:nvSpPr>
          <p:cNvPr id="7" name="文本框 6"/>
          <p:cNvSpPr txBox="1"/>
          <p:nvPr/>
        </p:nvSpPr>
        <p:spPr>
          <a:xfrm>
            <a:off x="11130582" y="3191723"/>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Clarity</a:t>
            </a:r>
            <a:endParaRPr lang="zh-CN" altLang="en-US" sz="2400" dirty="0">
              <a:latin typeface="Comic Sans MS" panose="030F0702030302020204" pitchFamily="66" charset="0"/>
            </a:endParaRPr>
          </a:p>
        </p:txBody>
      </p:sp>
      <p:sp>
        <p:nvSpPr>
          <p:cNvPr id="8" name="文本框 7"/>
          <p:cNvSpPr txBox="1"/>
          <p:nvPr/>
        </p:nvSpPr>
        <p:spPr>
          <a:xfrm>
            <a:off x="11130582" y="3674844"/>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Table</a:t>
            </a:r>
            <a:endParaRPr lang="zh-CN" altLang="en-US" sz="2400" dirty="0">
              <a:latin typeface="Comic Sans MS" panose="030F0702030302020204" pitchFamily="66" charset="0"/>
            </a:endParaRPr>
          </a:p>
        </p:txBody>
      </p:sp>
      <p:sp>
        <p:nvSpPr>
          <p:cNvPr id="9" name="文本框 8"/>
          <p:cNvSpPr txBox="1"/>
          <p:nvPr/>
        </p:nvSpPr>
        <p:spPr>
          <a:xfrm>
            <a:off x="11130582" y="4157965"/>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Depth</a:t>
            </a:r>
            <a:endParaRPr lang="zh-CN" altLang="en-US" sz="2400" dirty="0">
              <a:latin typeface="Comic Sans MS" panose="030F0702030302020204" pitchFamily="66" charset="0"/>
            </a:endParaRPr>
          </a:p>
        </p:txBody>
      </p:sp>
      <p:sp>
        <p:nvSpPr>
          <p:cNvPr id="10" name="文本框 9"/>
          <p:cNvSpPr txBox="1"/>
          <p:nvPr/>
        </p:nvSpPr>
        <p:spPr>
          <a:xfrm>
            <a:off x="11130582" y="4641086"/>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Cert</a:t>
            </a:r>
            <a:endParaRPr lang="zh-CN" altLang="en-US" sz="2400" dirty="0">
              <a:latin typeface="Comic Sans MS" panose="030F0702030302020204" pitchFamily="66" charset="0"/>
            </a:endParaRPr>
          </a:p>
        </p:txBody>
      </p:sp>
      <p:sp>
        <p:nvSpPr>
          <p:cNvPr id="11" name="文本框 10"/>
          <p:cNvSpPr txBox="1"/>
          <p:nvPr/>
        </p:nvSpPr>
        <p:spPr>
          <a:xfrm>
            <a:off x="11162001" y="5124207"/>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Price</a:t>
            </a:r>
            <a:endParaRPr lang="zh-CN" altLang="en-US" sz="2400" dirty="0">
              <a:latin typeface="Comic Sans MS" panose="030F0702030302020204" pitchFamily="66" charset="0"/>
            </a:endParaRPr>
          </a:p>
        </p:txBody>
      </p:sp>
      <p:sp>
        <p:nvSpPr>
          <p:cNvPr id="12" name="文本框 11"/>
          <p:cNvSpPr txBox="1"/>
          <p:nvPr/>
        </p:nvSpPr>
        <p:spPr>
          <a:xfrm>
            <a:off x="11130884" y="5584222"/>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X</a:t>
            </a:r>
            <a:endParaRPr lang="zh-CN" altLang="en-US" sz="2400" dirty="0">
              <a:latin typeface="Comic Sans MS" panose="030F0702030302020204" pitchFamily="66" charset="0"/>
            </a:endParaRPr>
          </a:p>
        </p:txBody>
      </p:sp>
      <p:sp>
        <p:nvSpPr>
          <p:cNvPr id="14" name="文本框 13"/>
          <p:cNvSpPr txBox="1"/>
          <p:nvPr/>
        </p:nvSpPr>
        <p:spPr>
          <a:xfrm>
            <a:off x="11129326" y="6527358"/>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Z</a:t>
            </a:r>
            <a:endParaRPr lang="zh-CN" altLang="en-US" sz="2400" dirty="0">
              <a:latin typeface="Comic Sans MS" panose="030F0702030302020204" pitchFamily="66" charset="0"/>
            </a:endParaRPr>
          </a:p>
        </p:txBody>
      </p:sp>
      <p:sp>
        <p:nvSpPr>
          <p:cNvPr id="15" name="文本框 14"/>
          <p:cNvSpPr txBox="1"/>
          <p:nvPr/>
        </p:nvSpPr>
        <p:spPr>
          <a:xfrm>
            <a:off x="11138978" y="6044905"/>
            <a:ext cx="1008112" cy="369332"/>
          </a:xfrm>
          <a:prstGeom prst="rect">
            <a:avLst/>
          </a:prstGeom>
          <a:noFill/>
        </p:spPr>
        <p:txBody>
          <a:bodyPr wrap="square" rtlCol="0">
            <a:spAutoFit/>
          </a:bodyPr>
          <a:lstStyle/>
          <a:p>
            <a:pPr algn="ctr">
              <a:lnSpc>
                <a:spcPct val="90000"/>
              </a:lnSpc>
            </a:pPr>
            <a:r>
              <a:rPr lang="en-US" altLang="zh-CN" sz="2000" dirty="0" smtClean="0">
                <a:latin typeface="Comic Sans MS" panose="030F0702030302020204" pitchFamily="66" charset="0"/>
              </a:rPr>
              <a:t>Y</a:t>
            </a:r>
            <a:endParaRPr lang="zh-CN" altLang="en-US" sz="2400" dirty="0">
              <a:latin typeface="Comic Sans MS" panose="030F0702030302020204" pitchFamily="66" charset="0"/>
            </a:endParaRPr>
          </a:p>
        </p:txBody>
      </p:sp>
    </p:spTree>
    <p:extLst>
      <p:ext uri="{BB962C8B-B14F-4D97-AF65-F5344CB8AC3E}">
        <p14:creationId xmlns:p14="http://schemas.microsoft.com/office/powerpoint/2010/main" val="295109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First step: general analysis</a:t>
            </a:r>
            <a:endParaRPr lang="en-US" dirty="0">
              <a:latin typeface="Comic Sans MS" panose="030F0702030302020204" pitchFamily="66" charset="0"/>
            </a:endParaRP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89956" y="1556792"/>
            <a:ext cx="7848872" cy="5232581"/>
          </a:xfrm>
        </p:spPr>
      </p:pic>
    </p:spTree>
    <p:extLst>
      <p:ext uri="{BB962C8B-B14F-4D97-AF65-F5344CB8AC3E}">
        <p14:creationId xmlns:p14="http://schemas.microsoft.com/office/powerpoint/2010/main" val="276251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First step: general analysis</a:t>
            </a:r>
            <a:endParaRPr lang="en-US" dirty="0">
              <a:latin typeface="Comic Sans MS" panose="030F0702030302020204" pitchFamily="66" charset="0"/>
            </a:endParaRPr>
          </a:p>
        </p:txBody>
      </p:sp>
      <p:pic>
        <p:nvPicPr>
          <p:cNvPr id="6" name="内容占位符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84136" y="1574338"/>
            <a:ext cx="7873516" cy="5249010"/>
          </a:xfr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9956" y="1574337"/>
            <a:ext cx="7873516" cy="5249011"/>
          </a:xfrm>
          <a:prstGeom prst="rect">
            <a:avLst/>
          </a:prstGeom>
        </p:spPr>
      </p:pic>
    </p:spTree>
    <p:extLst>
      <p:ext uri="{BB962C8B-B14F-4D97-AF65-F5344CB8AC3E}">
        <p14:creationId xmlns:p14="http://schemas.microsoft.com/office/powerpoint/2010/main" val="336929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First step: general analysis</a:t>
            </a:r>
            <a:endParaRPr lang="en-US" dirty="0">
              <a:latin typeface="Comic Sans MS" panose="030F0702030302020204" pitchFamily="66" charset="0"/>
            </a:endParaRPr>
          </a:p>
        </p:txBody>
      </p:sp>
      <p:pic>
        <p:nvPicPr>
          <p:cNvPr id="6" name="内容占位符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57655" y="1608990"/>
            <a:ext cx="7873516" cy="5249010"/>
          </a:xfrm>
        </p:spPr>
      </p:pic>
    </p:spTree>
    <p:extLst>
      <p:ext uri="{BB962C8B-B14F-4D97-AF65-F5344CB8AC3E}">
        <p14:creationId xmlns:p14="http://schemas.microsoft.com/office/powerpoint/2010/main" val="26978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zh-CN" dirty="0" smtClean="0">
                <a:latin typeface="Comic Sans MS" panose="030F0702030302020204" pitchFamily="66" charset="0"/>
              </a:rPr>
              <a:t>First step: general analysis</a:t>
            </a:r>
            <a:endParaRPr lang="en-US" dirty="0">
              <a:latin typeface="Comic Sans MS" panose="030F0702030302020204" pitchFamily="66"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7655" y="1589854"/>
            <a:ext cx="7873516" cy="5249011"/>
          </a:xfrm>
          <a:prstGeom prst="rect">
            <a:avLst/>
          </a:prstGeom>
        </p:spPr>
      </p:pic>
      <p:sp>
        <p:nvSpPr>
          <p:cNvPr id="4" name="内容占位符 3"/>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44565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tf02804846</Template>
  <TotalTime>1070</TotalTime>
  <Words>1350</Words>
  <Application>Microsoft Office PowerPoint</Application>
  <PresentationFormat>Custom</PresentationFormat>
  <Paragraphs>189</Paragraphs>
  <Slides>20</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宋体</vt:lpstr>
      <vt:lpstr>Arial</vt:lpstr>
      <vt:lpstr>Cambria Math</vt:lpstr>
      <vt:lpstr>Comic San MS</vt:lpstr>
      <vt:lpstr>Comic Sans MS</vt:lpstr>
      <vt:lpstr>Consolas</vt:lpstr>
      <vt:lpstr>Corbel</vt:lpstr>
      <vt:lpstr>华文楷体</vt:lpstr>
      <vt:lpstr>Chalkboard 16x9</vt:lpstr>
      <vt:lpstr>Prediction models on diamond price</vt:lpstr>
      <vt:lpstr>Project description</vt:lpstr>
      <vt:lpstr>Source of data</vt:lpstr>
      <vt:lpstr>Source of data</vt:lpstr>
      <vt:lpstr>First step: general analysis</vt:lpstr>
      <vt:lpstr>First step: general analysis</vt:lpstr>
      <vt:lpstr>First step: general analysis</vt:lpstr>
      <vt:lpstr>First step: general analysis</vt:lpstr>
      <vt:lpstr>First step: general analysis</vt:lpstr>
      <vt:lpstr>First step: general analysis</vt:lpstr>
      <vt:lpstr>Model 1 : Multilinear regression</vt:lpstr>
      <vt:lpstr>Model 1 : Multilinear regression</vt:lpstr>
      <vt:lpstr>Model 1 : Multilinear regression</vt:lpstr>
      <vt:lpstr>Model 1 : Multilinear regression</vt:lpstr>
      <vt:lpstr>Model 2 : KNN</vt:lpstr>
      <vt:lpstr>Model 2 : KNN</vt:lpstr>
      <vt:lpstr>Model 3 : Random forest</vt:lpstr>
      <vt:lpstr>Model 3 : Random forest</vt:lpstr>
      <vt:lpstr>Model evaluation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yzm</dc:creator>
  <cp:lastModifiedBy>Yang, Zhenming</cp:lastModifiedBy>
  <cp:revision>515</cp:revision>
  <dcterms:created xsi:type="dcterms:W3CDTF">2017-10-27T06:02:38Z</dcterms:created>
  <dcterms:modified xsi:type="dcterms:W3CDTF">2018-01-03T21:04:41Z</dcterms:modified>
</cp:coreProperties>
</file>